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76" r:id="rId4"/>
    <p:sldId id="277" r:id="rId5"/>
    <p:sldId id="259" r:id="rId6"/>
    <p:sldId id="282" r:id="rId7"/>
    <p:sldId id="287" r:id="rId8"/>
    <p:sldId id="288" r:id="rId9"/>
    <p:sldId id="289" r:id="rId10"/>
    <p:sldId id="284" r:id="rId11"/>
    <p:sldId id="285" r:id="rId12"/>
    <p:sldId id="286" r:id="rId13"/>
    <p:sldId id="275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DC0080"/>
    <a:srgbClr val="FFD500"/>
    <a:srgbClr val="6E4A8D"/>
    <a:srgbClr val="CBBEDE"/>
    <a:srgbClr val="FFF2B2"/>
    <a:srgbClr val="58CAE7"/>
    <a:srgbClr val="8AC208"/>
    <a:srgbClr val="8ADAEE"/>
    <a:srgbClr val="DBE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580"/>
    <p:restoredTop sz="95582"/>
  </p:normalViewPr>
  <p:slideViewPr>
    <p:cSldViewPr snapToGrid="0">
      <p:cViewPr varScale="1">
        <p:scale>
          <a:sx n="135" d="100"/>
          <a:sy n="135" d="100"/>
        </p:scale>
        <p:origin x="176" y="312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3" Type="http://schemas.openxmlformats.org/officeDocument/2006/relationships/slide" Target="slides/slide6.xml"/><Relationship Id="rId7" Type="http://schemas.openxmlformats.org/officeDocument/2006/relationships/slide" Target="slides/slide10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9.xml"/><Relationship Id="rId5" Type="http://schemas.openxmlformats.org/officeDocument/2006/relationships/slide" Target="slides/slide8.xml"/><Relationship Id="rId10" Type="http://schemas.openxmlformats.org/officeDocument/2006/relationships/slide" Target="slides/slide13.xml"/><Relationship Id="rId4" Type="http://schemas.openxmlformats.org/officeDocument/2006/relationships/slide" Target="slides/slide7.xml"/><Relationship Id="rId9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4/12/24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017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67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876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246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003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72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6951E-F73F-7F4E-8778-16356AD26DED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C609-2997-F845-BC8A-C06E473D9CAD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F56EA-8836-0E4B-9C09-77DFDC925B1F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0C02C-5A6B-0446-B9E9-541643A68DEB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A423-30C0-3849-81EC-1D143B8BA502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E17-CC7B-6D41-9BE5-16618BB7E5A5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F6297-8EBC-F843-BC92-C095895C16BB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4A6A2-E285-D143-823E-37E3FD035340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1D24A-C741-674E-9BFB-01AA00A16C83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4FF0-D8BA-5D40-8E10-6FA4B5A94059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5EA2-E651-F044-BB19-873F0176BC64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56334C6-6F1D-3F4F-8C72-E73912FC25B2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Plan International Canada - Confident Me - Session 4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emf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YVD_--CVZaU?feature=oembed" TargetMode="External"/><Relationship Id="rId5" Type="http://schemas.openxmlformats.org/officeDocument/2006/relationships/image" Target="../media/image16.em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C4FY3uiB_s?feature=oembed" TargetMode="External"/><Relationship Id="rId5" Type="http://schemas.openxmlformats.org/officeDocument/2006/relationships/image" Target="../media/image18.emf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DZws4w6foEU?feature=oembed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bM7PfzSt2-Y?feature=oembed" TargetMode="External"/><Relationship Id="rId5" Type="http://schemas.openxmlformats.org/officeDocument/2006/relationships/image" Target="../media/image21.em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A4997426-F1A7-5735-6509-92D15673A1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13727" b="11769"/>
          <a:stretch/>
        </p:blipFill>
        <p:spPr>
          <a:xfrm>
            <a:off x="-6711" y="797484"/>
            <a:ext cx="9155650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4" descr="A flag of canada and a flag of canada&#10;&#10;Description automatically generated">
            <a:extLst>
              <a:ext uri="{FF2B5EF4-FFF2-40B4-BE49-F238E27FC236}">
                <a16:creationId xmlns:a16="http://schemas.microsoft.com/office/drawing/2014/main" id="{2D9BBCBF-A34C-8DE6-77C1-6BFD40387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700" y="0"/>
            <a:ext cx="5829300" cy="789214"/>
          </a:xfrm>
          <a:prstGeom prst="rect">
            <a:avLst/>
          </a:prstGeom>
        </p:spPr>
      </p:pic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3422295" y="38891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537249" y="108684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939705" y="1341918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Round Single Corner Rectangle 3">
            <a:extLst>
              <a:ext uri="{FF2B5EF4-FFF2-40B4-BE49-F238E27FC236}">
                <a16:creationId xmlns:a16="http://schemas.microsoft.com/office/drawing/2014/main" id="{57D10224-D0F0-909F-29D6-7DB507B94654}"/>
              </a:ext>
            </a:extLst>
          </p:cNvPr>
          <p:cNvSpPr/>
          <p:nvPr/>
        </p:nvSpPr>
        <p:spPr>
          <a:xfrm>
            <a:off x="7397919" y="3993382"/>
            <a:ext cx="1230052" cy="1159307"/>
          </a:xfrm>
          <a:prstGeom prst="round1Rect">
            <a:avLst/>
          </a:prstGeom>
          <a:solidFill>
            <a:srgbClr val="CBBE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108EF6-FAA4-8DA7-F6D5-4FA8A2891377}"/>
              </a:ext>
            </a:extLst>
          </p:cNvPr>
          <p:cNvSpPr txBox="1"/>
          <p:nvPr/>
        </p:nvSpPr>
        <p:spPr>
          <a:xfrm>
            <a:off x="7486638" y="4087170"/>
            <a:ext cx="11147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spc="0" dirty="0">
                <a:latin typeface="Poppins" pitchFamily="2" charset="77"/>
                <a:cs typeface="Poppins" pitchFamily="2" charset="77"/>
              </a:rPr>
              <a:t>School workshop for body confidence</a:t>
            </a:r>
            <a:endParaRPr lang="en-US" sz="1200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66435CD-0CD8-AF81-EBCF-7FDD17B37C80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74186" y="4265421"/>
            <a:ext cx="67017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spc="0" dirty="0">
                <a:solidFill>
                  <a:srgbClr val="0072CE"/>
                </a:solidFill>
                <a:latin typeface="Poppins ExtraBold" pitchFamily="2" charset="77"/>
                <a:cs typeface="Poppins ExtraBold" pitchFamily="2" charset="77"/>
              </a:rPr>
              <a:t>Banish Body Talk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B7FEA5-4F98-7BF3-F53C-34ED9913E0E1}"/>
              </a:ext>
            </a:extLst>
          </p:cNvPr>
          <p:cNvSpPr txBox="1"/>
          <p:nvPr/>
        </p:nvSpPr>
        <p:spPr>
          <a:xfrm>
            <a:off x="390269" y="4043874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spc="0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Confident </a:t>
            </a:r>
            <a:r>
              <a:rPr lang="en-US" sz="1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Me | Session 4 of 5</a:t>
            </a:r>
            <a:endParaRPr lang="en-US" sz="1400" b="1" spc="0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2194560"/>
            <a:ext cx="9157965" cy="2997200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6" name="Round Diagonal Corner Rectangle 35">
            <a:extLst>
              <a:ext uri="{FF2B5EF4-FFF2-40B4-BE49-F238E27FC236}">
                <a16:creationId xmlns:a16="http://schemas.microsoft.com/office/drawing/2014/main" id="{5205445C-D9E8-2D7C-E61A-903D7539631D}"/>
              </a:ext>
            </a:extLst>
          </p:cNvPr>
          <p:cNvSpPr/>
          <p:nvPr/>
        </p:nvSpPr>
        <p:spPr>
          <a:xfrm flipV="1">
            <a:off x="591671" y="1552681"/>
            <a:ext cx="7790853" cy="2854033"/>
          </a:xfrm>
          <a:prstGeom prst="round2DiagRect">
            <a:avLst/>
          </a:prstGeom>
          <a:solidFill>
            <a:schemeClr val="bg1"/>
          </a:solidFill>
          <a:ln w="16510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754463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can we banish body talk?</a:t>
            </a:r>
          </a:p>
        </p:txBody>
      </p: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8030286" y="30244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515350" y="91723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422912" y="57992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56E9C-12EF-1164-61FE-BD186DCD692B}"/>
              </a:ext>
            </a:extLst>
          </p:cNvPr>
          <p:cNvSpPr txBox="1"/>
          <p:nvPr/>
        </p:nvSpPr>
        <p:spPr>
          <a:xfrm>
            <a:off x="812276" y="1720401"/>
            <a:ext cx="1201166" cy="2472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Scenario 1: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Your friend posts a selfie at the gym with the caption: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A: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Working hard on my #beachbody. The countdown to summer is on!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B replies…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B0D4D1-E837-FA13-9D24-CA6220D1B521}"/>
              </a:ext>
            </a:extLst>
          </p:cNvPr>
          <p:cNvSpPr txBox="1"/>
          <p:nvPr/>
        </p:nvSpPr>
        <p:spPr>
          <a:xfrm>
            <a:off x="2297923" y="1720402"/>
            <a:ext cx="1153871" cy="2472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Scenario 2: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Your sibling is looking through the photos on your phone: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A: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Those jeans make your legs look really good in that picture!</a:t>
            </a:r>
            <a:endParaRPr lang="en-US" sz="1200" i="1" dirty="0">
              <a:solidFill>
                <a:srgbClr val="007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B replies…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63294A6-826A-FEF0-7949-83543E6C7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253" y="3535679"/>
            <a:ext cx="1291861" cy="12686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C2EB69-008C-93D3-A893-83957A8FEFB3}"/>
              </a:ext>
            </a:extLst>
          </p:cNvPr>
          <p:cNvSpPr txBox="1"/>
          <p:nvPr/>
        </p:nvSpPr>
        <p:spPr>
          <a:xfrm>
            <a:off x="3719693" y="1720402"/>
            <a:ext cx="1136022" cy="2472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Scenario 3: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You’re with friends and see a girl from school walking down the street: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A: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Her skin is so bad, hasn’t she heard of makeup?</a:t>
            </a:r>
            <a:endParaRPr lang="en-US" sz="1200" i="1" dirty="0">
              <a:solidFill>
                <a:srgbClr val="007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B replies…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8E93CD-95B6-4D03-1C97-17ED65FD0DC9}"/>
              </a:ext>
            </a:extLst>
          </p:cNvPr>
          <p:cNvSpPr txBox="1"/>
          <p:nvPr/>
        </p:nvSpPr>
        <p:spPr>
          <a:xfrm>
            <a:off x="5222415" y="1720402"/>
            <a:ext cx="1048953" cy="21031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Scenario 4: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You’re getting changed for gym class: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A: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Wow, you look so [skinny/ toned/fit] now!</a:t>
            </a:r>
            <a:endParaRPr lang="en-US" sz="1200" i="1" dirty="0">
              <a:solidFill>
                <a:srgbClr val="007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B replies…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098313-1071-2496-C9C9-9902016BC916}"/>
              </a:ext>
            </a:extLst>
          </p:cNvPr>
          <p:cNvSpPr txBox="1"/>
          <p:nvPr/>
        </p:nvSpPr>
        <p:spPr>
          <a:xfrm>
            <a:off x="6582692" y="1720402"/>
            <a:ext cx="1716892" cy="1733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Scenario 5: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Your cousin shares the latest [beauty/skin lightening] hack trending on social media: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A: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This actually works!</a:t>
            </a:r>
            <a:endParaRPr lang="en-US" sz="1200" i="1" dirty="0">
              <a:solidFill>
                <a:srgbClr val="007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B replies…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3107A34-2C59-F610-8BC4-548D1A001EE8}"/>
              </a:ext>
            </a:extLst>
          </p:cNvPr>
          <p:cNvCxnSpPr>
            <a:cxnSpLocks/>
          </p:cNvCxnSpPr>
          <p:nvPr/>
        </p:nvCxnSpPr>
        <p:spPr>
          <a:xfrm>
            <a:off x="2115042" y="1720401"/>
            <a:ext cx="0" cy="2472473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5991213-45DD-C969-C6D0-ED0CAF604DD1}"/>
              </a:ext>
            </a:extLst>
          </p:cNvPr>
          <p:cNvCxnSpPr>
            <a:cxnSpLocks/>
          </p:cNvCxnSpPr>
          <p:nvPr/>
        </p:nvCxnSpPr>
        <p:spPr>
          <a:xfrm>
            <a:off x="3540946" y="1720401"/>
            <a:ext cx="0" cy="2472473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6C856B4-8A8B-5E7D-4049-EFA5640EA068}"/>
              </a:ext>
            </a:extLst>
          </p:cNvPr>
          <p:cNvCxnSpPr>
            <a:cxnSpLocks/>
          </p:cNvCxnSpPr>
          <p:nvPr/>
        </p:nvCxnSpPr>
        <p:spPr>
          <a:xfrm>
            <a:off x="5034466" y="1720401"/>
            <a:ext cx="0" cy="2472473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0368295-D3EE-3A04-C54F-50A069B2C044}"/>
              </a:ext>
            </a:extLst>
          </p:cNvPr>
          <p:cNvCxnSpPr>
            <a:cxnSpLocks/>
          </p:cNvCxnSpPr>
          <p:nvPr/>
        </p:nvCxnSpPr>
        <p:spPr>
          <a:xfrm>
            <a:off x="6393288" y="1720401"/>
            <a:ext cx="0" cy="2472473"/>
          </a:xfrm>
          <a:prstGeom prst="line">
            <a:avLst/>
          </a:prstGeom>
          <a:ln w="19050">
            <a:solidFill>
              <a:srgbClr val="0072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419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jumping&#10;&#10;Description automatically generated with medium confidence">
            <a:extLst>
              <a:ext uri="{FF2B5EF4-FFF2-40B4-BE49-F238E27FC236}">
                <a16:creationId xmlns:a16="http://schemas.microsoft.com/office/drawing/2014/main" id="{947CE6B5-3601-C479-2815-83872E0359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 r="34722"/>
          <a:stretch/>
        </p:blipFill>
        <p:spPr>
          <a:xfrm>
            <a:off x="4538154" y="404701"/>
            <a:ext cx="3001585" cy="4385433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reeform 1">
            <a:extLst>
              <a:ext uri="{FF2B5EF4-FFF2-40B4-BE49-F238E27FC236}">
                <a16:creationId xmlns:a16="http://schemas.microsoft.com/office/drawing/2014/main" id="{73A32CDC-5955-490F-6732-AF9A320B8935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8AC208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7AFB704-C126-8B12-8BF3-4577039B2228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C5B9158-C378-914E-30F9-9565D5BF8DE6}"/>
              </a:ext>
            </a:extLst>
          </p:cNvPr>
          <p:cNvSpPr txBox="1"/>
          <p:nvPr/>
        </p:nvSpPr>
        <p:spPr>
          <a:xfrm>
            <a:off x="970711" y="594573"/>
            <a:ext cx="371112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will you do to be a body confidence champion?</a:t>
            </a:r>
          </a:p>
        </p:txBody>
      </p:sp>
      <p:sp>
        <p:nvSpPr>
          <p:cNvPr id="23" name="Donut 3">
            <a:extLst>
              <a:ext uri="{FF2B5EF4-FFF2-40B4-BE49-F238E27FC236}">
                <a16:creationId xmlns:a16="http://schemas.microsoft.com/office/drawing/2014/main" id="{C243C385-3272-C4DF-56AB-6AA793399779}"/>
              </a:ext>
            </a:extLst>
          </p:cNvPr>
          <p:cNvSpPr/>
          <p:nvPr/>
        </p:nvSpPr>
        <p:spPr>
          <a:xfrm rot="5400000">
            <a:off x="2488197" y="349573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70C5A85-6324-C116-206D-C899740DAC63}"/>
              </a:ext>
            </a:extLst>
          </p:cNvPr>
          <p:cNvGrpSpPr/>
          <p:nvPr/>
        </p:nvGrpSpPr>
        <p:grpSpPr>
          <a:xfrm>
            <a:off x="7963284" y="2495159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F73751E-D081-3B34-92CD-CC7069470FAD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8A9EB30-08EB-1333-608F-4D2B755DA5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onut 3">
            <a:extLst>
              <a:ext uri="{FF2B5EF4-FFF2-40B4-BE49-F238E27FC236}">
                <a16:creationId xmlns:a16="http://schemas.microsoft.com/office/drawing/2014/main" id="{D770741F-E93A-F5F6-98C4-1696B9D1A472}"/>
              </a:ext>
            </a:extLst>
          </p:cNvPr>
          <p:cNvSpPr/>
          <p:nvPr/>
        </p:nvSpPr>
        <p:spPr>
          <a:xfrm rot="5400000">
            <a:off x="8126335" y="65007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8" name="Plus 27">
            <a:extLst>
              <a:ext uri="{FF2B5EF4-FFF2-40B4-BE49-F238E27FC236}">
                <a16:creationId xmlns:a16="http://schemas.microsoft.com/office/drawing/2014/main" id="{CBDE37EA-4657-0302-26F6-C7DEC1DBC3C6}"/>
              </a:ext>
            </a:extLst>
          </p:cNvPr>
          <p:cNvSpPr/>
          <p:nvPr/>
        </p:nvSpPr>
        <p:spPr>
          <a:xfrm>
            <a:off x="3867717" y="309575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C6AB3D1-CD16-5782-B649-2EA058F65C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11" y="-2010166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9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have we learned today?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464776" y="2114682"/>
            <a:ext cx="2141945" cy="2141945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3327401" y="1302717"/>
            <a:ext cx="2296360" cy="2296360"/>
          </a:xfrm>
          <a:prstGeom prst="ellipse">
            <a:avLst/>
          </a:prstGeom>
          <a:solidFill>
            <a:srgbClr val="58CAE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5531682" y="2293791"/>
            <a:ext cx="2329617" cy="2329617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611C0E-3817-0218-AB75-923C5D501094}"/>
              </a:ext>
            </a:extLst>
          </p:cNvPr>
          <p:cNvSpPr txBox="1"/>
          <p:nvPr/>
        </p:nvSpPr>
        <p:spPr>
          <a:xfrm>
            <a:off x="1754629" y="2759972"/>
            <a:ext cx="1590092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Body talk is any conversation about appearance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1113BA-6183-D376-7E02-41E4B10C527C}"/>
              </a:ext>
            </a:extLst>
          </p:cNvPr>
          <p:cNvSpPr txBox="1"/>
          <p:nvPr/>
        </p:nvSpPr>
        <p:spPr>
          <a:xfrm>
            <a:off x="5939829" y="3016091"/>
            <a:ext cx="155809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kinds of body talk can cause problems to our self-esteem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4FE25F-F87F-A20E-9500-6A585B7AC6D6}"/>
              </a:ext>
            </a:extLst>
          </p:cNvPr>
          <p:cNvSpPr txBox="1"/>
          <p:nvPr/>
        </p:nvSpPr>
        <p:spPr>
          <a:xfrm>
            <a:off x="3634574" y="1907636"/>
            <a:ext cx="170369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We can avoid body talk and focus on other qualities instead</a:t>
            </a:r>
          </a:p>
        </p:txBody>
      </p:sp>
    </p:spTree>
    <p:extLst>
      <p:ext uri="{BB962C8B-B14F-4D97-AF65-F5344CB8AC3E}">
        <p14:creationId xmlns:p14="http://schemas.microsoft.com/office/powerpoint/2010/main" val="311507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9" grpId="0" animBg="1"/>
      <p:bldP spid="5" grpId="0"/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13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Congratulations!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923E16AE-4D30-3CB9-A3CB-4AFCC4DA2361}"/>
              </a:ext>
            </a:extLst>
          </p:cNvPr>
          <p:cNvSpPr/>
          <p:nvPr/>
        </p:nvSpPr>
        <p:spPr>
          <a:xfrm rot="-60000" flipV="1">
            <a:off x="1065012" y="1184659"/>
            <a:ext cx="3831079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66B5E633-C28E-3C05-9DD0-EE751F4B353D}"/>
              </a:ext>
            </a:extLst>
          </p:cNvPr>
          <p:cNvSpPr/>
          <p:nvPr/>
        </p:nvSpPr>
        <p:spPr>
          <a:xfrm flipH="1">
            <a:off x="2568279" y="1899203"/>
            <a:ext cx="3945577" cy="155922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1D501C-8D43-76B9-1855-2C5E0EB9927D}"/>
              </a:ext>
            </a:extLst>
          </p:cNvPr>
          <p:cNvSpPr txBox="1"/>
          <p:nvPr/>
        </p:nvSpPr>
        <p:spPr>
          <a:xfrm>
            <a:off x="2760807" y="2017093"/>
            <a:ext cx="359487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just finished the fourth of five sessions in the </a:t>
            </a:r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 Me 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Program! Now you can take what you just learned and do your best to be a Body Confidence Champion!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85BC9-6BCA-B1C4-AB46-A02E0ABF25C6}"/>
              </a:ext>
            </a:extLst>
          </p:cNvPr>
          <p:cNvSpPr txBox="1"/>
          <p:nvPr/>
        </p:nvSpPr>
        <p:spPr>
          <a:xfrm>
            <a:off x="1064904" y="3977921"/>
            <a:ext cx="53930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Join a network of Body Confidence Champions across Canada!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plancanada.ca/powerwithin</a:t>
            </a: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17" grpId="0" animBg="1"/>
      <p:bldP spid="21" grpId="0" animBg="1"/>
      <p:bldP spid="25" grpId="0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have we learned?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880239" y="-29928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4038498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581402" y="56756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606224" y="245617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FD4456-733D-5309-90B3-93DB74454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0" y="-2171481"/>
            <a:ext cx="342055" cy="5143500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C2E944D-98A8-D542-121B-647900765A14}"/>
              </a:ext>
            </a:extLst>
          </p:cNvPr>
          <p:cNvSpPr txBox="1">
            <a:spLocks/>
          </p:cNvSpPr>
          <p:nvPr/>
        </p:nvSpPr>
        <p:spPr>
          <a:xfrm>
            <a:off x="1030580" y="1596158"/>
            <a:ext cx="3718401" cy="272733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About confront comparisons: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Comparing yourself to others is common and natural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Making appearance-based comparisons can have negative consequences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We can challenge the process </a:t>
            </a:r>
            <a:br>
              <a:rPr lang="en-US" sz="1600" dirty="0">
                <a:cs typeface="Arial" panose="020B0604020202020204" pitchFamily="34" charset="0"/>
              </a:rPr>
            </a:br>
            <a:r>
              <a:rPr lang="en-US" sz="1600" dirty="0">
                <a:cs typeface="Arial" panose="020B0604020202020204" pitchFamily="34" charset="0"/>
              </a:rPr>
              <a:t>of making appearance-based comparisons</a:t>
            </a:r>
          </a:p>
        </p:txBody>
      </p:sp>
      <p:sp>
        <p:nvSpPr>
          <p:cNvPr id="5" name="Round Diagonal Corner Rectangle 4">
            <a:extLst>
              <a:ext uri="{FF2B5EF4-FFF2-40B4-BE49-F238E27FC236}">
                <a16:creationId xmlns:a16="http://schemas.microsoft.com/office/drawing/2014/main" id="{2C728DDE-1DED-F321-C9A5-27D7FCAFF2D5}"/>
              </a:ext>
            </a:extLst>
          </p:cNvPr>
          <p:cNvSpPr/>
          <p:nvPr/>
        </p:nvSpPr>
        <p:spPr>
          <a:xfrm rot="5400000">
            <a:off x="4881455" y="1215982"/>
            <a:ext cx="2737462" cy="3389359"/>
          </a:xfrm>
          <a:prstGeom prst="round2DiagRect">
            <a:avLst/>
          </a:prstGeom>
          <a:blipFill dpi="0" rotWithShape="0">
            <a:blip r:embed="rId4"/>
            <a:srcRect/>
            <a:stretch>
              <a:fillRect l="-4390" r="-439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4"/>
            <a:ext cx="457484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are we learning today?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311731" y="33379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5801946" y="9671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913376" y="1433572"/>
            <a:ext cx="3086742" cy="3086742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913376" y="1833221"/>
            <a:ext cx="308674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our </a:t>
            </a:r>
          </a:p>
          <a:p>
            <a:pPr algn="ctr" fontAlgn="base"/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agreement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Ask questions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Listen when others are talking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 differences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Keep it confidential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Contribute as much as you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comfortable with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Anything else?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357496D-FB85-B4C5-1A56-59DF2ECF1D2D}"/>
              </a:ext>
            </a:extLst>
          </p:cNvPr>
          <p:cNvSpPr txBox="1">
            <a:spLocks/>
          </p:cNvSpPr>
          <p:nvPr/>
        </p:nvSpPr>
        <p:spPr>
          <a:xfrm>
            <a:off x="986588" y="2361490"/>
            <a:ext cx="3507639" cy="202389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What is body talk</a:t>
            </a:r>
            <a:r>
              <a:rPr lang="en-CA" sz="1600" dirty="0">
                <a:cs typeface="Arial" panose="020B0604020202020204" pitchFamily="34" charset="0"/>
              </a:rPr>
              <a:t>?</a:t>
            </a:r>
          </a:p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>
                <a:cs typeface="Arial" panose="020B0604020202020204" pitchFamily="34" charset="0"/>
              </a:rPr>
              <a:t>How do we use body talk?</a:t>
            </a:r>
          </a:p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>
                <a:cs typeface="Arial" panose="020B0604020202020204" pitchFamily="34" charset="0"/>
              </a:rPr>
              <a:t>What is the impact of body talk?</a:t>
            </a:r>
          </a:p>
          <a:p>
            <a:pPr marL="180000" indent="-180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>
                <a:cs typeface="Arial" panose="020B0604020202020204" pitchFamily="34" charset="0"/>
              </a:rPr>
              <a:t>How can we avoid body talk?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818F424-4128-2C6F-A89D-73693A9F4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30973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385170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7880859" y="2516184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024269" y="74334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073188" y="74162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80DFAA4-2F86-89D9-F4EF-0BF4F3F96DF2}"/>
              </a:ext>
            </a:extLst>
          </p:cNvPr>
          <p:cNvSpPr txBox="1"/>
          <p:nvPr/>
        </p:nvSpPr>
        <p:spPr>
          <a:xfrm>
            <a:off x="970712" y="594574"/>
            <a:ext cx="5144337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do we talk about appearance?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2F74EF-F794-5637-6D25-07271BAD4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1518160" y="1095151"/>
            <a:ext cx="3406482" cy="316670"/>
          </a:xfrm>
          <a:prstGeom prst="rect">
            <a:avLst/>
          </a:prstGeom>
        </p:spPr>
      </p:pic>
      <p:sp>
        <p:nvSpPr>
          <p:cNvPr id="3" name="Round Diagonal Corner Rectangle 2">
            <a:extLst>
              <a:ext uri="{FF2B5EF4-FFF2-40B4-BE49-F238E27FC236}">
                <a16:creationId xmlns:a16="http://schemas.microsoft.com/office/drawing/2014/main" id="{88247616-E493-65A5-50C1-29D0BF4A9B76}"/>
              </a:ext>
            </a:extLst>
          </p:cNvPr>
          <p:cNvSpPr/>
          <p:nvPr/>
        </p:nvSpPr>
        <p:spPr>
          <a:xfrm rot="5400000">
            <a:off x="5028923" y="1908470"/>
            <a:ext cx="3006995" cy="2273916"/>
          </a:xfrm>
          <a:prstGeom prst="round2DiagRect">
            <a:avLst/>
          </a:prstGeom>
          <a:blipFill dpi="0" rotWithShape="0">
            <a:blip r:embed="rId4"/>
            <a:srcRect/>
            <a:stretch>
              <a:fillRect l="130" t="-7466" r="130" b="-74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4AA5AC-8A95-D640-1072-D75940E2846F}"/>
              </a:ext>
            </a:extLst>
          </p:cNvPr>
          <p:cNvSpPr/>
          <p:nvPr/>
        </p:nvSpPr>
        <p:spPr>
          <a:xfrm>
            <a:off x="982905" y="2202753"/>
            <a:ext cx="3785262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Complimenting others people’s appearance</a:t>
            </a:r>
          </a:p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Teasing other people based on appearance</a:t>
            </a:r>
          </a:p>
          <a:p>
            <a:pPr marL="126000" indent="-126000" fontAlgn="base">
              <a:spcAft>
                <a:spcPts val="1000"/>
              </a:spcAft>
              <a:buClr>
                <a:schemeClr val="accent2"/>
              </a:buClr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</a:rPr>
              <a:t>Commenting on your own appearance (to yourself and others)</a:t>
            </a:r>
          </a:p>
        </p:txBody>
      </p:sp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3338505"/>
            <a:ext cx="9157965" cy="1852426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7" name="Picture 26" descr="A picture containing person, indoor, preparing&#10;&#10;Description automatically generated">
            <a:extLst>
              <a:ext uri="{FF2B5EF4-FFF2-40B4-BE49-F238E27FC236}">
                <a16:creationId xmlns:a16="http://schemas.microsoft.com/office/drawing/2014/main" id="{0F7CEACB-A209-B4AD-95C4-59462508A6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6" r="16123"/>
          <a:stretch/>
        </p:blipFill>
        <p:spPr>
          <a:xfrm>
            <a:off x="1091331" y="2138723"/>
            <a:ext cx="1229933" cy="114893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1" y="594573"/>
            <a:ext cx="682087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is body talk?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8296204" y="1250665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296204" y="354940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7709467" y="128261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6879571" y="-546462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2CB31F-3586-FC5F-F7C9-1D0336A76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2" y="-2372590"/>
            <a:ext cx="342055" cy="5143500"/>
          </a:xfrm>
          <a:prstGeom prst="rect">
            <a:avLst/>
          </a:prstGeom>
        </p:spPr>
      </p:pic>
      <p:sp>
        <p:nvSpPr>
          <p:cNvPr id="6" name="Round Single Corner Rectangle 5">
            <a:extLst>
              <a:ext uri="{FF2B5EF4-FFF2-40B4-BE49-F238E27FC236}">
                <a16:creationId xmlns:a16="http://schemas.microsoft.com/office/drawing/2014/main" id="{592F8F32-B72E-B210-8472-9B0455B55090}"/>
              </a:ext>
            </a:extLst>
          </p:cNvPr>
          <p:cNvSpPr/>
          <p:nvPr/>
        </p:nvSpPr>
        <p:spPr>
          <a:xfrm flipH="1">
            <a:off x="3758182" y="2149303"/>
            <a:ext cx="1375200" cy="1148663"/>
          </a:xfrm>
          <a:prstGeom prst="round1Rect">
            <a:avLst/>
          </a:prstGeom>
          <a:blipFill dpi="0" rotWithShape="0">
            <a:blip r:embed="rId5"/>
            <a:srcRect/>
            <a:stretch>
              <a:fillRect l="-16728" t="-344" r="-16780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id="{7378EE0F-9B40-7FA3-CE26-171D649823A3}"/>
              </a:ext>
            </a:extLst>
          </p:cNvPr>
          <p:cNvSpPr/>
          <p:nvPr/>
        </p:nvSpPr>
        <p:spPr>
          <a:xfrm flipV="1">
            <a:off x="2373018" y="2149302"/>
            <a:ext cx="1345688" cy="1148657"/>
          </a:xfrm>
          <a:prstGeom prst="round1Rect">
            <a:avLst/>
          </a:prstGeom>
          <a:blipFill dpi="0" rotWithShape="0">
            <a:blip r:embed="rId6"/>
            <a:srcRect/>
            <a:stretch>
              <a:fillRect l="-829" t="-14249" r="-829" b="-1424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40D9AF6C-62D8-0EE9-4BC2-F4AB2D8B25CB}"/>
              </a:ext>
            </a:extLst>
          </p:cNvPr>
          <p:cNvSpPr>
            <a:spLocks/>
          </p:cNvSpPr>
          <p:nvPr/>
        </p:nvSpPr>
        <p:spPr>
          <a:xfrm flipV="1">
            <a:off x="2373018" y="3356012"/>
            <a:ext cx="2770329" cy="1148658"/>
          </a:xfrm>
          <a:prstGeom prst="round1Rect">
            <a:avLst/>
          </a:prstGeom>
          <a:blipFill dpi="0" rotWithShape="0">
            <a:blip r:embed="rId7"/>
            <a:srcRect/>
            <a:stretch>
              <a:fillRect l="-192" t="-37856" r="-192" b="-4078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Round Single Corner Rectangle 16">
            <a:extLst>
              <a:ext uri="{FF2B5EF4-FFF2-40B4-BE49-F238E27FC236}">
                <a16:creationId xmlns:a16="http://schemas.microsoft.com/office/drawing/2014/main" id="{81A0F0ED-0069-217E-F715-D45EE7B9DEE7}"/>
              </a:ext>
            </a:extLst>
          </p:cNvPr>
          <p:cNvSpPr/>
          <p:nvPr/>
        </p:nvSpPr>
        <p:spPr>
          <a:xfrm flipH="1" flipV="1">
            <a:off x="1089143" y="3356012"/>
            <a:ext cx="1229933" cy="1148658"/>
          </a:xfrm>
          <a:prstGeom prst="round1Rect">
            <a:avLst/>
          </a:prstGeom>
          <a:blipFill dpi="0" rotWithShape="0">
            <a:blip r:embed="rId8"/>
            <a:srcRect/>
            <a:stretch>
              <a:fillRect l="-18784" t="-344" r="-18784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Round Single Corner Rectangle 17">
            <a:extLst>
              <a:ext uri="{FF2B5EF4-FFF2-40B4-BE49-F238E27FC236}">
                <a16:creationId xmlns:a16="http://schemas.microsoft.com/office/drawing/2014/main" id="{288E8A1F-8174-6AFC-A3AF-D1BD0A4819E5}"/>
              </a:ext>
            </a:extLst>
          </p:cNvPr>
          <p:cNvSpPr/>
          <p:nvPr/>
        </p:nvSpPr>
        <p:spPr>
          <a:xfrm flipH="1" flipV="1">
            <a:off x="5197289" y="2149301"/>
            <a:ext cx="2770329" cy="2353949"/>
          </a:xfrm>
          <a:prstGeom prst="round1Rect">
            <a:avLst/>
          </a:prstGeom>
          <a:blipFill dpi="0" rotWithShape="0">
            <a:blip r:embed="rId9"/>
            <a:srcRect/>
            <a:stretch>
              <a:fillRect l="-10863" t="-344" r="-15187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554AB6-DA65-6CE5-99FE-0E5A02950507}"/>
              </a:ext>
            </a:extLst>
          </p:cNvPr>
          <p:cNvSpPr/>
          <p:nvPr/>
        </p:nvSpPr>
        <p:spPr>
          <a:xfrm>
            <a:off x="1046243" y="1250665"/>
            <a:ext cx="52294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conversation or comment that strengthens and keeps appearance pressures going.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9250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701505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do we use body talk? </a:t>
            </a:r>
            <a:r>
              <a:rPr lang="en-US" sz="2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(1/3)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8728112" y="138412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116970" y="189521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Online Media 1" descr="Body Talk Conversations With Friends">
            <a:hlinkClick r:id="" action="ppaction://media"/>
            <a:extLst>
              <a:ext uri="{FF2B5EF4-FFF2-40B4-BE49-F238E27FC236}">
                <a16:creationId xmlns:a16="http://schemas.microsoft.com/office/drawing/2014/main" id="{8F50BA33-4FB6-590E-6F81-9030F420A24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91879" y="1441844"/>
            <a:ext cx="5130800" cy="2898902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20927CD-5B16-7A7B-4FAF-E32F0DF9A014}"/>
              </a:ext>
            </a:extLst>
          </p:cNvPr>
          <p:cNvSpPr txBox="1">
            <a:spLocks/>
          </p:cNvSpPr>
          <p:nvPr/>
        </p:nvSpPr>
        <p:spPr>
          <a:xfrm>
            <a:off x="6489901" y="1875090"/>
            <a:ext cx="2238211" cy="309763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Does this conversation seem well-meaning, or harmful?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How do you think this conversation makes both people feel about their appearance?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How do you think this conversation will affect their feelings or behaviours related to their appearance in the long-term?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822D76-3D02-AFAB-7599-73FB1CAE3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2" y="-1507276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Online Media 4" descr="Body Talk Conversations with the Team">
            <a:hlinkClick r:id="" action="ppaction://media"/>
            <a:extLst>
              <a:ext uri="{FF2B5EF4-FFF2-40B4-BE49-F238E27FC236}">
                <a16:creationId xmlns:a16="http://schemas.microsoft.com/office/drawing/2014/main" id="{29AD3E1C-6727-387D-5931-5E99DD8E668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87172" y="1434776"/>
            <a:ext cx="5120640" cy="2893162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701505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do we use body talk? </a:t>
            </a:r>
            <a:r>
              <a:rPr lang="en-US" sz="2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(2/3)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7002378" y="611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116970" y="189521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1C11B33-3763-F1DF-74FF-A40C4A36E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1" y="-2382229"/>
            <a:ext cx="342055" cy="51435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BB4723-E90B-7103-121F-848CDDF39F42}"/>
              </a:ext>
            </a:extLst>
          </p:cNvPr>
          <p:cNvSpPr txBox="1">
            <a:spLocks/>
          </p:cNvSpPr>
          <p:nvPr/>
        </p:nvSpPr>
        <p:spPr>
          <a:xfrm>
            <a:off x="6489901" y="1875090"/>
            <a:ext cx="2238211" cy="309763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Does this conversation seem well-meaning, or harmful?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How do you think this conversation makes both people feel about their appearance?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How do you think this conversation will affect their feelings or behaviours related to their appearance in the long-term?</a:t>
            </a:r>
          </a:p>
        </p:txBody>
      </p:sp>
    </p:spTree>
    <p:extLst>
      <p:ext uri="{BB962C8B-B14F-4D97-AF65-F5344CB8AC3E}">
        <p14:creationId xmlns:p14="http://schemas.microsoft.com/office/powerpoint/2010/main" val="414677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9625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Online Media 1" descr="Body Talk Conversations with the Mirror">
            <a:hlinkClick r:id="" action="ppaction://media"/>
            <a:extLst>
              <a:ext uri="{FF2B5EF4-FFF2-40B4-BE49-F238E27FC236}">
                <a16:creationId xmlns:a16="http://schemas.microsoft.com/office/drawing/2014/main" id="{7A51077D-CB6F-02F1-308E-8C7FDD644C6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97280" y="1434776"/>
            <a:ext cx="5110532" cy="2887451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-14544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701505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do we use body talk? </a:t>
            </a:r>
            <a:r>
              <a:rPr lang="en-US" sz="20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(3/3)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7002378" y="6114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6116970" y="189521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B68E5E-BC9E-03DE-73F4-2428B9E66C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-1443739" y="621849"/>
            <a:ext cx="3242386" cy="301415"/>
          </a:xfrm>
          <a:prstGeom prst="rect">
            <a:avLst/>
          </a:prstGeom>
        </p:spPr>
      </p:pic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7488AA3-2EE8-74F1-F238-F24317E88F82}"/>
              </a:ext>
            </a:extLst>
          </p:cNvPr>
          <p:cNvSpPr txBox="1">
            <a:spLocks/>
          </p:cNvSpPr>
          <p:nvPr/>
        </p:nvSpPr>
        <p:spPr>
          <a:xfrm>
            <a:off x="6489901" y="1875090"/>
            <a:ext cx="2238211" cy="309763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Does this conversation seem well-meaning, or harmful?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How do you think this conversation makes both people feel about their appearance?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/>
              <a:t>How do you think this conversation will affect their feelings or behaviours related to their appearance in the long-term?</a:t>
            </a:r>
          </a:p>
        </p:txBody>
      </p:sp>
    </p:spTree>
    <p:extLst>
      <p:ext uri="{BB962C8B-B14F-4D97-AF65-F5344CB8AC3E}">
        <p14:creationId xmlns:p14="http://schemas.microsoft.com/office/powerpoint/2010/main" val="163532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2043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Online Media 3" descr="Body Talk Soundtrack To School">
            <a:hlinkClick r:id="" action="ppaction://media"/>
            <a:extLst>
              <a:ext uri="{FF2B5EF4-FFF2-40B4-BE49-F238E27FC236}">
                <a16:creationId xmlns:a16="http://schemas.microsoft.com/office/drawing/2014/main" id="{FE5CEB1A-A571-0FFD-ECBC-CC06394627E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97280" y="1429720"/>
            <a:ext cx="5100323" cy="2881682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137248" y="-141029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4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701505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We hear body talk all the time</a:t>
            </a:r>
            <a:endParaRPr lang="en-US" sz="2000" b="1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8648298" y="1429720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7137248" y="1623686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71021" y="2930512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0AFA0909-1A4B-DF0A-8172-881E59A18DAF}"/>
              </a:ext>
            </a:extLst>
          </p:cNvPr>
          <p:cNvSpPr txBox="1">
            <a:spLocks/>
          </p:cNvSpPr>
          <p:nvPr/>
        </p:nvSpPr>
        <p:spPr>
          <a:xfrm>
            <a:off x="6489901" y="2393750"/>
            <a:ext cx="1709219" cy="208633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>
                <a:cs typeface="Arial" panose="020B0604020202020204" pitchFamily="34" charset="0"/>
              </a:rPr>
              <a:t>How many times a day do you estimate body talk occurs? 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>
                <a:cs typeface="Arial" panose="020B0604020202020204" pitchFamily="34" charset="0"/>
              </a:rPr>
              <a:t>What is the total effect of all these appearance-based conversations? </a:t>
            </a:r>
          </a:p>
          <a:p>
            <a:pPr marL="108000" indent="-108000" fontAlgn="base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0F0"/>
              </a:buClr>
              <a:buNone/>
            </a:pP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CA" sz="1200" dirty="0">
                <a:cs typeface="Arial" panose="020B0604020202020204" pitchFamily="34" charset="0"/>
              </a:rPr>
              <a:t>How can it leave people feeling?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B8D73B0-5378-0D6B-F6A8-602C0D0DAD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2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de95ac2-49e0-4137-9b03-d33fac4e8a99">
      <Terms xmlns="http://schemas.microsoft.com/office/infopath/2007/PartnerControls"/>
    </lcf76f155ced4ddcb4097134ff3c332f>
    <TaxCatchAll xmlns="412343a4-b280-4816-9d8a-65ef34a42753" xsi:nil="true"/>
    <Workstream xmlns="5de95ac2-49e0-4137-9b03-d33fac4e8a99" xsi:nil="true"/>
    <i8qr xmlns="5de95ac2-49e0-4137-9b03-d33fac4e8a99" xsi:nil="true"/>
  </documentManagement>
</p:properties>
</file>

<file path=customXml/itemProps1.xml><?xml version="1.0" encoding="utf-8"?>
<ds:datastoreItem xmlns:ds="http://schemas.openxmlformats.org/officeDocument/2006/customXml" ds:itemID="{02B0B85C-8DFB-42A3-A307-74AD65ACA92E}"/>
</file>

<file path=customXml/itemProps2.xml><?xml version="1.0" encoding="utf-8"?>
<ds:datastoreItem xmlns:ds="http://schemas.openxmlformats.org/officeDocument/2006/customXml" ds:itemID="{F3DA1C87-677F-4766-B307-507CA3191897}"/>
</file>

<file path=customXml/itemProps3.xml><?xml version="1.0" encoding="utf-8"?>
<ds:datastoreItem xmlns:ds="http://schemas.openxmlformats.org/officeDocument/2006/customXml" ds:itemID="{A4BFFCAC-1D20-4021-9F89-3D47FAD31B79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1432</TotalTime>
  <Words>811</Words>
  <Application>Microsoft Macintosh PowerPoint</Application>
  <PresentationFormat>On-screen Show (16:9)</PresentationFormat>
  <Paragraphs>104</Paragraphs>
  <Slides>13</Slides>
  <Notes>13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300</cp:revision>
  <dcterms:created xsi:type="dcterms:W3CDTF">2024-03-03T19:11:08Z</dcterms:created>
  <dcterms:modified xsi:type="dcterms:W3CDTF">2024-04-12T18:22:06Z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0x0101002582E5DFEC607E4B9155ABD727AA0436</vt:lpwstr>
  </property>
</Properties>
</file>