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76" r:id="rId4"/>
    <p:sldId id="277" r:id="rId5"/>
    <p:sldId id="282" r:id="rId6"/>
    <p:sldId id="261" r:id="rId7"/>
    <p:sldId id="279" r:id="rId8"/>
    <p:sldId id="280" r:id="rId9"/>
    <p:sldId id="259" r:id="rId10"/>
    <p:sldId id="281" r:id="rId11"/>
    <p:sldId id="274" r:id="rId12"/>
    <p:sldId id="275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E4F3"/>
    <a:srgbClr val="0072CE"/>
    <a:srgbClr val="58CAE7"/>
    <a:srgbClr val="DBECB4"/>
    <a:srgbClr val="DC0080"/>
    <a:srgbClr val="6E4A8D"/>
    <a:srgbClr val="8AC208"/>
    <a:srgbClr val="8ADAEE"/>
    <a:srgbClr val="FFD500"/>
    <a:srgbClr val="B2D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746"/>
    <p:restoredTop sz="95552"/>
  </p:normalViewPr>
  <p:slideViewPr>
    <p:cSldViewPr snapToGrid="0">
      <p:cViewPr varScale="1">
        <p:scale>
          <a:sx n="133" d="100"/>
          <a:sy n="133" d="100"/>
        </p:scale>
        <p:origin x="192" y="29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3" Type="http://schemas.openxmlformats.org/officeDocument/2006/relationships/slide" Target="slides/slide6.xml"/><Relationship Id="rId7" Type="http://schemas.openxmlformats.org/officeDocument/2006/relationships/slide" Target="slides/slide11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10.xml"/><Relationship Id="rId5" Type="http://schemas.openxmlformats.org/officeDocument/2006/relationships/slide" Target="slides/slide9.xml"/><Relationship Id="rId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3/23/24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985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01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359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4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215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22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0B5FA-054F-134D-8260-96207EC5BA65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74A9-E67D-C042-B1C9-1B9ADD42A238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7B1D4-5579-1249-93C1-B94CC1263FF1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ACCB1-2CEA-B342-90E5-2200760E3BC6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FB65-0F8C-A144-8533-EE5BEFCA422F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94B1-2FDB-1440-80BB-713BFB044118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8F43D-5C0A-204A-8883-F61B5FF54BCB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FC4EC-28BE-4441-8258-C8F19EABCC10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03C80-0084-3F40-B0A5-257753D32105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8EFF-DACA-A241-B0A7-B4FBC9B39FB9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F07DE-58C6-2546-8BBD-8A5B5750D542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B76C0D1-F6E7-CF4C-9360-64E2B426C10C}" type="datetime1">
              <a:rPr lang="en-CA" smtClean="0"/>
              <a:t>2024-03-23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Plan International Canada - Confident Me - Session 2 of 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sQS9pymkLiU?feature=oembed" TargetMode="External"/><Relationship Id="rId5" Type="http://schemas.openxmlformats.org/officeDocument/2006/relationships/image" Target="../media/image7.em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z2T-Rh838GA?feature=oembed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05355174-B623-4CB5-8302-491D26A7F7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" t="22226" r="-69" b="7866"/>
          <a:stretch/>
        </p:blipFill>
        <p:spPr>
          <a:xfrm>
            <a:off x="3515" y="789213"/>
            <a:ext cx="9150350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ABE4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4" descr="A flag of canada and a flag of canada&#10;&#10;Description automatically generated">
            <a:extLst>
              <a:ext uri="{FF2B5EF4-FFF2-40B4-BE49-F238E27FC236}">
                <a16:creationId xmlns:a16="http://schemas.microsoft.com/office/drawing/2014/main" id="{2D9BBCBF-A34C-8DE6-77C1-6BFD40387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700" y="0"/>
            <a:ext cx="5829300" cy="789214"/>
          </a:xfrm>
          <a:prstGeom prst="rect">
            <a:avLst/>
          </a:prstGeom>
        </p:spPr>
      </p:pic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1540667" y="3487726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1689315" y="1866949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8E260B-78AF-E0C9-A509-EE3C7C679EDD}"/>
              </a:ext>
            </a:extLst>
          </p:cNvPr>
          <p:cNvSpPr/>
          <p:nvPr/>
        </p:nvSpPr>
        <p:spPr>
          <a:xfrm>
            <a:off x="1047992" y="2688049"/>
            <a:ext cx="133013" cy="133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ound Single Corner Rectangle 2">
            <a:extLst>
              <a:ext uri="{FF2B5EF4-FFF2-40B4-BE49-F238E27FC236}">
                <a16:creationId xmlns:a16="http://schemas.microsoft.com/office/drawing/2014/main" id="{1AECA6A1-2F46-651B-1764-30FC55A4F713}"/>
              </a:ext>
            </a:extLst>
          </p:cNvPr>
          <p:cNvSpPr/>
          <p:nvPr/>
        </p:nvSpPr>
        <p:spPr>
          <a:xfrm>
            <a:off x="7397919" y="3993382"/>
            <a:ext cx="1230052" cy="1159307"/>
          </a:xfrm>
          <a:prstGeom prst="round1Rect">
            <a:avLst/>
          </a:prstGeom>
          <a:solidFill>
            <a:srgbClr val="DBEC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333E6C-5D98-5971-60B2-DAACB25C092E}"/>
              </a:ext>
            </a:extLst>
          </p:cNvPr>
          <p:cNvSpPr txBox="1"/>
          <p:nvPr/>
        </p:nvSpPr>
        <p:spPr>
          <a:xfrm>
            <a:off x="7486638" y="4087170"/>
            <a:ext cx="11147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spc="0" dirty="0">
                <a:latin typeface="Poppins" pitchFamily="2" charset="77"/>
                <a:cs typeface="Poppins" pitchFamily="2" charset="77"/>
              </a:rPr>
              <a:t>School workshop for body confidence</a:t>
            </a:r>
            <a:endParaRPr lang="en-US" sz="1200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7BC2AB0B-0FE2-17B3-0DE4-7C8C74798A76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1D4B9-5CA4-F061-DBBD-B686B6CD1106}"/>
              </a:ext>
            </a:extLst>
          </p:cNvPr>
          <p:cNvSpPr txBox="1"/>
          <p:nvPr/>
        </p:nvSpPr>
        <p:spPr>
          <a:xfrm>
            <a:off x="361988" y="4053858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spc="0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Confident </a:t>
            </a:r>
            <a:r>
              <a:rPr lang="en-US" sz="1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Me | Session 1 of 5</a:t>
            </a:r>
            <a:endParaRPr lang="en-US" sz="1400" b="1" spc="0" dirty="0">
              <a:solidFill>
                <a:srgbClr val="0072CE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40722" y="4278271"/>
            <a:ext cx="67017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spc="0" dirty="0">
                <a:solidFill>
                  <a:srgbClr val="0072CE"/>
                </a:solidFill>
                <a:latin typeface="Poppins ExtraBold" pitchFamily="2" charset="77"/>
                <a:cs typeface="Poppins ExtraBold" pitchFamily="2" charset="77"/>
              </a:rPr>
              <a:t>Media Messages</a:t>
            </a: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&#10;&#10;Description automatically generated with medium confidence">
            <a:extLst>
              <a:ext uri="{FF2B5EF4-FFF2-40B4-BE49-F238E27FC236}">
                <a16:creationId xmlns:a16="http://schemas.microsoft.com/office/drawing/2014/main" id="{D9181A44-28CE-0D05-2773-5077F07B96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t="23479"/>
          <a:stretch/>
        </p:blipFill>
        <p:spPr>
          <a:xfrm>
            <a:off x="4389120" y="1206500"/>
            <a:ext cx="4329839" cy="3586162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C74D3E1F-7F50-A591-BFB5-E97288CEB43E}"/>
              </a:ext>
            </a:extLst>
          </p:cNvPr>
          <p:cNvSpPr/>
          <p:nvPr/>
        </p:nvSpPr>
        <p:spPr>
          <a:xfrm flipV="1">
            <a:off x="-4100" y="-32119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8AC208">
              <a:alpha val="1505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onut 3">
            <a:extLst>
              <a:ext uri="{FF2B5EF4-FFF2-40B4-BE49-F238E27FC236}">
                <a16:creationId xmlns:a16="http://schemas.microsoft.com/office/drawing/2014/main" id="{98D93D95-FC80-95AF-5C3C-679C8F20A9DB}"/>
              </a:ext>
            </a:extLst>
          </p:cNvPr>
          <p:cNvSpPr/>
          <p:nvPr/>
        </p:nvSpPr>
        <p:spPr>
          <a:xfrm rot="5400000">
            <a:off x="8328212" y="87139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3684916" y="330241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5664544" y="532266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970712" y="594574"/>
            <a:ext cx="380527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will you do to be a body confidence champion?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446652-EE77-81B2-3B6E-BF302CEFF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51" y="-1621662"/>
            <a:ext cx="342055" cy="5143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AFCA41D-0208-471B-FA00-655DAC97F71A}"/>
              </a:ext>
            </a:extLst>
          </p:cNvPr>
          <p:cNvSpPr/>
          <p:nvPr/>
        </p:nvSpPr>
        <p:spPr>
          <a:xfrm flipH="1" flipV="1">
            <a:off x="1639963" y="3406481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4C1A68-4A5E-42C0-750E-7F839BCD0601}"/>
              </a:ext>
            </a:extLst>
          </p:cNvPr>
          <p:cNvGrpSpPr/>
          <p:nvPr/>
        </p:nvGrpSpPr>
        <p:grpSpPr>
          <a:xfrm>
            <a:off x="2919046" y="4085171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90EE027-291D-D4F4-B274-069E8F20F08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8909F0-CAD3-4A24-CE10-BD33855EA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1939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14C15A7-DEBC-8BAA-1033-D733C318C88B}"/>
              </a:ext>
            </a:extLst>
          </p:cNvPr>
          <p:cNvSpPr/>
          <p:nvPr/>
        </p:nvSpPr>
        <p:spPr>
          <a:xfrm>
            <a:off x="3149601" y="2435327"/>
            <a:ext cx="2226986" cy="2226986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D5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C2238CD7-675F-3534-4245-F49111F13CEB}"/>
              </a:ext>
            </a:extLst>
          </p:cNvPr>
          <p:cNvSpPr txBox="1">
            <a:spLocks/>
          </p:cNvSpPr>
          <p:nvPr/>
        </p:nvSpPr>
        <p:spPr>
          <a:xfrm>
            <a:off x="3293571" y="2807183"/>
            <a:ext cx="1946585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Images of people that we see in all types of media are not always real (they may be manipulated)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have we learned today?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312229" y="1926809"/>
            <a:ext cx="2061616" cy="2061616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B163558-3BCB-9BB6-EF9B-DC3B3784C0B1}"/>
              </a:ext>
            </a:extLst>
          </p:cNvPr>
          <p:cNvSpPr txBox="1">
            <a:spLocks/>
          </p:cNvSpPr>
          <p:nvPr/>
        </p:nvSpPr>
        <p:spPr>
          <a:xfrm>
            <a:off x="1506982" y="2215128"/>
            <a:ext cx="1687816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may be harmful to compare real people to manipulated images</a:t>
            </a: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5094360" y="1190038"/>
            <a:ext cx="2201764" cy="2201764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6731586" y="2620406"/>
            <a:ext cx="1735014" cy="1735014"/>
          </a:xfrm>
          <a:prstGeom prst="ellipse">
            <a:avLst/>
          </a:prstGeom>
          <a:solidFill>
            <a:srgbClr val="58CAE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E15E9FC2-6A0C-DA4D-CE8B-82230243415C}"/>
              </a:ext>
            </a:extLst>
          </p:cNvPr>
          <p:cNvSpPr txBox="1">
            <a:spLocks/>
          </p:cNvSpPr>
          <p:nvPr/>
        </p:nvSpPr>
        <p:spPr>
          <a:xfrm>
            <a:off x="5246839" y="1609316"/>
            <a:ext cx="1861202" cy="2086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think critically about media messages and take action to reduce their impacts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D9F0860D-5AE6-4BAD-5F12-962F419D1C34}"/>
              </a:ext>
            </a:extLst>
          </p:cNvPr>
          <p:cNvSpPr txBox="1">
            <a:spLocks/>
          </p:cNvSpPr>
          <p:nvPr/>
        </p:nvSpPr>
        <p:spPr>
          <a:xfrm>
            <a:off x="6947336" y="2926073"/>
            <a:ext cx="1335088" cy="1043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is unfair to compare ourselves to the media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4" grpId="0" animBg="1"/>
      <p:bldP spid="3" grpId="0"/>
      <p:bldP spid="16" grpId="0" animBg="1"/>
      <p:bldP spid="19" grpId="0" animBg="1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Congratulations!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923E16AE-4D30-3CB9-A3CB-4AFCC4DA2361}"/>
              </a:ext>
            </a:extLst>
          </p:cNvPr>
          <p:cNvSpPr/>
          <p:nvPr/>
        </p:nvSpPr>
        <p:spPr>
          <a:xfrm rot="-60000" flipV="1">
            <a:off x="1065012" y="1184659"/>
            <a:ext cx="3831079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66B5E633-C28E-3C05-9DD0-EE751F4B353D}"/>
              </a:ext>
            </a:extLst>
          </p:cNvPr>
          <p:cNvSpPr/>
          <p:nvPr/>
        </p:nvSpPr>
        <p:spPr>
          <a:xfrm flipH="1">
            <a:off x="2568279" y="1899203"/>
            <a:ext cx="3945577" cy="155922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1D501C-8D43-76B9-1855-2C5E0EB9927D}"/>
              </a:ext>
            </a:extLst>
          </p:cNvPr>
          <p:cNvSpPr txBox="1"/>
          <p:nvPr/>
        </p:nvSpPr>
        <p:spPr>
          <a:xfrm>
            <a:off x="2760807" y="2017093"/>
            <a:ext cx="359487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just finished the second of five sessions in the </a:t>
            </a:r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 Me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Program! Now you can take what you just learned and do your best to be a Body Confidence Champion!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85BC9-6BCA-B1C4-AB46-A02E0ABF25C6}"/>
              </a:ext>
            </a:extLst>
          </p:cNvPr>
          <p:cNvSpPr txBox="1"/>
          <p:nvPr/>
        </p:nvSpPr>
        <p:spPr>
          <a:xfrm>
            <a:off x="1064904" y="3977921"/>
            <a:ext cx="53930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Join a network of Body Confidence Champions across Canada! 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plancanada.ca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CA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powerwithin</a:t>
            </a:r>
            <a:endParaRPr lang="en-CA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17" grpId="0" animBg="1"/>
      <p:bldP spid="21" grpId="0" animBg="1"/>
      <p:bldP spid="25" grpId="0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have we learned?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6139266" y="1321496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670333" y="15917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274050" y="15143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CC7936-C917-C556-3AE9-DDFA4A5F949E}"/>
              </a:ext>
            </a:extLst>
          </p:cNvPr>
          <p:cNvSpPr txBox="1">
            <a:spLocks/>
          </p:cNvSpPr>
          <p:nvPr/>
        </p:nvSpPr>
        <p:spPr>
          <a:xfrm>
            <a:off x="983069" y="1785518"/>
            <a:ext cx="7361103" cy="2117406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600" b="1" dirty="0">
                <a:latin typeface="Poppins" pitchFamily="2" charset="77"/>
                <a:cs typeface="Poppins" pitchFamily="2" charset="77"/>
              </a:rPr>
              <a:t>About appearance Ideals:</a:t>
            </a:r>
            <a:endParaRPr lang="en-US" sz="1600" dirty="0">
              <a:cs typeface="Arial" panose="020B0604020202020204" pitchFamily="34" charset="0"/>
            </a:endParaRP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Pressure to look a certain way comes from the world around us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Trying to match appearance ideals has negative consequences for our time, money and feelings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We can value things about ourselves and others that aren’t about appearance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We can resist appearance ideals and pressures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47FCF-1FEC-A02D-FA2B-A9EFBC943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21" y="-1104521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8A963-4A8C-93CC-F814-AE701572750F}"/>
              </a:ext>
            </a:extLst>
          </p:cNvPr>
          <p:cNvSpPr txBox="1"/>
          <p:nvPr/>
        </p:nvSpPr>
        <p:spPr>
          <a:xfrm>
            <a:off x="982681" y="2180078"/>
            <a:ext cx="3589319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00" indent="-126000" fontAlgn="base"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What do we mean by media?</a:t>
            </a:r>
          </a:p>
          <a:p>
            <a:pPr marL="126000" indent="-126000" fontAlgn="base"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How can images be manipulated?</a:t>
            </a:r>
          </a:p>
          <a:p>
            <a:pPr marL="126000" indent="-126000" fontAlgn="base"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How are appearance ideals used in marketing/advertising?</a:t>
            </a:r>
          </a:p>
          <a:p>
            <a:pPr marL="126000" indent="-126000" fontAlgn="base"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What is the impact of media messages?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4"/>
            <a:ext cx="457484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are we learning today?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8107511" y="181768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311731" y="333790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5801946" y="9671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D429FA-3230-94A9-3BC4-8E72B0914184}"/>
              </a:ext>
            </a:extLst>
          </p:cNvPr>
          <p:cNvSpPr/>
          <p:nvPr/>
        </p:nvSpPr>
        <p:spPr>
          <a:xfrm>
            <a:off x="4899259" y="1419455"/>
            <a:ext cx="3100859" cy="3100859"/>
          </a:xfrm>
          <a:prstGeom prst="ellipse">
            <a:avLst/>
          </a:pr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13E8A6-7C07-F6B4-F0D9-504B98289D87}"/>
              </a:ext>
            </a:extLst>
          </p:cNvPr>
          <p:cNvSpPr txBox="1"/>
          <p:nvPr/>
        </p:nvSpPr>
        <p:spPr>
          <a:xfrm>
            <a:off x="4904394" y="1870440"/>
            <a:ext cx="30861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Remember our </a:t>
            </a:r>
          </a:p>
          <a:p>
            <a:pPr algn="ctr" fontAlgn="base"/>
            <a:r>
              <a:rPr lang="en-CA" sz="1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group agreement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Ask questions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Listen when others are talking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Respect differences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Keep it confidential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Contribute as much as you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comfortable with </a:t>
            </a:r>
          </a:p>
          <a:p>
            <a:pPr algn="ctr" fontAlgn="base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Anything else?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429D4-E14E-C4F1-FDD8-96DB568C5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2" y="-608898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5087485" y="3756818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7451428" y="392417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132441" y="286753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-1456661" y="1183401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1022671"/>
            <a:ext cx="714530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do we mean by media?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809DC46-3DED-9989-6983-25EEB9BA7025}"/>
              </a:ext>
            </a:extLst>
          </p:cNvPr>
          <p:cNvSpPr/>
          <p:nvPr/>
        </p:nvSpPr>
        <p:spPr>
          <a:xfrm>
            <a:off x="1030140" y="2124435"/>
            <a:ext cx="22535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>
                <a:latin typeface="Poppins" pitchFamily="2" charset="77"/>
                <a:cs typeface="Poppins" pitchFamily="2" charset="77"/>
              </a:rPr>
              <a:t>Professional Media: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Advertisements that are paid for by businesses and communicated through channels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DB0325-4108-344A-FB1B-DF72DF53225B}"/>
              </a:ext>
            </a:extLst>
          </p:cNvPr>
          <p:cNvSpPr/>
          <p:nvPr/>
        </p:nvSpPr>
        <p:spPr>
          <a:xfrm>
            <a:off x="3456276" y="2124435"/>
            <a:ext cx="21977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>
                <a:latin typeface="Poppins" pitchFamily="2" charset="77"/>
                <a:cs typeface="Poppins" pitchFamily="2" charset="77"/>
              </a:rPr>
              <a:t>Personal &amp; Social Media: </a:t>
            </a:r>
            <a:br>
              <a:rPr lang="en-CA" sz="1600" b="1" dirty="0">
                <a:latin typeface="Poppins" pitchFamily="2" charset="77"/>
                <a:cs typeface="Poppins" pitchFamily="2" charset="77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Images, messages and videos produced by you and people you interact with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26CC8B-5242-8F1C-DDF3-784588E1337B}"/>
              </a:ext>
            </a:extLst>
          </p:cNvPr>
          <p:cNvSpPr/>
          <p:nvPr/>
        </p:nvSpPr>
        <p:spPr>
          <a:xfrm>
            <a:off x="5826304" y="2124435"/>
            <a:ext cx="21338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>
                <a:latin typeface="Poppins" pitchFamily="2" charset="77"/>
                <a:cs typeface="Poppins" pitchFamily="2" charset="77"/>
              </a:rPr>
              <a:t>Influencers: </a:t>
            </a:r>
            <a:br>
              <a:rPr lang="en-CA" sz="1600" b="1" dirty="0">
                <a:latin typeface="Poppins" pitchFamily="2" charset="77"/>
                <a:cs typeface="Poppins" pitchFamily="2" charset="77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People who fall within a gray area between personal and professional media</a:t>
            </a:r>
          </a:p>
        </p:txBody>
      </p:sp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Online Media 1" descr="A Selfie">
            <a:hlinkClick r:id="" action="ppaction://media"/>
            <a:extLst>
              <a:ext uri="{FF2B5EF4-FFF2-40B4-BE49-F238E27FC236}">
                <a16:creationId xmlns:a16="http://schemas.microsoft.com/office/drawing/2014/main" id="{EC1CBC7A-8D9D-AFE4-42C9-B9665ED85F3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17617" y="1729409"/>
            <a:ext cx="5119092" cy="2892287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631240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can images be manipulated?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902767" y="3094534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78A71E-BBA3-1818-4C6A-806E75609F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631240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can images be manipulated?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809877" y="3008209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3CAF2-77FD-0495-13F5-DD1295FBB8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5" y="-708357"/>
            <a:ext cx="279400" cy="4203700"/>
          </a:xfrm>
          <a:prstGeom prst="rect">
            <a:avLst/>
          </a:prstGeom>
        </p:spPr>
      </p:pic>
      <p:pic>
        <p:nvPicPr>
          <p:cNvPr id="4" name="Online Media 1" descr="Dove | Reverse Selfie | Have #TheSelfieTalk">
            <a:hlinkClick r:id="" action="ppaction://media"/>
            <a:extLst>
              <a:ext uri="{FF2B5EF4-FFF2-40B4-BE49-F238E27FC236}">
                <a16:creationId xmlns:a16="http://schemas.microsoft.com/office/drawing/2014/main" id="{220AD0F5-8620-8F31-681E-3565DF06860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007704" y="1723509"/>
            <a:ext cx="5146485" cy="290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0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3"/>
            <a:ext cx="412268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Discussion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7514414" y="3000971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272115" y="575381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5378082" y="835842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6F1D07-CD50-24C4-655A-EF51FBC3005E}"/>
              </a:ext>
            </a:extLst>
          </p:cNvPr>
          <p:cNvSpPr/>
          <p:nvPr/>
        </p:nvSpPr>
        <p:spPr>
          <a:xfrm>
            <a:off x="970713" y="1452971"/>
            <a:ext cx="5955615" cy="3045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 fontAlgn="base"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this person change their appearance before taking the selfie? What techniques did they use? How was the image changed after the image was taken?</a:t>
            </a:r>
          </a:p>
          <a:p>
            <a:pPr marL="288000" indent="-288000" fontAlgn="base"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about how the posted selfie has been changed from reality. How do you think going through this editing process might make the person in this video feel?</a:t>
            </a:r>
          </a:p>
          <a:p>
            <a:pPr marL="288000" indent="-288000" fontAlgn="base"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think someone who sees the final posted selfie would think or feel?</a:t>
            </a:r>
          </a:p>
          <a:p>
            <a:pPr marL="288000" indent="-288000" fontAlgn="base">
              <a:spcAft>
                <a:spcPts val="1000"/>
              </a:spcAft>
              <a:buClr>
                <a:schemeClr val="bg1"/>
              </a:buClr>
            </a:pP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</a:t>
            </a:r>
            <a:r>
              <a:rPr lang="en-C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benefits from the appearance ideal that is created when people make these kinds of selfie posts?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AA7C969-FD4D-CE64-8961-CA87883D5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2" y="-1501896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" y="375739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6899700" y="1207348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6329171" y="2871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328211" y="755616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-1456661" y="1167903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0E0193-E318-DD2D-BB6F-8C00DBBF091D}"/>
              </a:ext>
            </a:extLst>
          </p:cNvPr>
          <p:cNvSpPr txBox="1"/>
          <p:nvPr/>
        </p:nvSpPr>
        <p:spPr>
          <a:xfrm>
            <a:off x="970712" y="594573"/>
            <a:ext cx="5804162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are appearance ideals used in advertising/marketing?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0EC039-F196-A9D8-3C79-AC081B48997B}"/>
              </a:ext>
            </a:extLst>
          </p:cNvPr>
          <p:cNvSpPr txBox="1">
            <a:spLocks/>
          </p:cNvSpPr>
          <p:nvPr/>
        </p:nvSpPr>
        <p:spPr>
          <a:xfrm>
            <a:off x="1024101" y="2832123"/>
            <a:ext cx="4087150" cy="193512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What is being sold in this advertisement?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Why are they using a person who looks like this?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Why might this image have been manipulated to make them look more “ideal”?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5D7BD7-3597-A01E-2F63-5A13C36F553B}"/>
              </a:ext>
            </a:extLst>
          </p:cNvPr>
          <p:cNvSpPr txBox="1"/>
          <p:nvPr/>
        </p:nvSpPr>
        <p:spPr>
          <a:xfrm>
            <a:off x="1070017" y="2475411"/>
            <a:ext cx="283889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latin typeface="Poppins" pitchFamily="2" charset="77"/>
                <a:cs typeface="Poppins" pitchFamily="2" charset="77"/>
              </a:rPr>
              <a:t>Questions to discuss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53F0A033-06F5-DA8F-5561-2BC9B1FA0A23}"/>
              </a:ext>
            </a:extLst>
          </p:cNvPr>
          <p:cNvSpPr/>
          <p:nvPr/>
        </p:nvSpPr>
        <p:spPr>
          <a:xfrm>
            <a:off x="5111251" y="2387192"/>
            <a:ext cx="3333645" cy="2164791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980E31-9B14-AF31-C5FD-4D427CD0B8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4" r="39942" b="309"/>
          <a:stretch/>
        </p:blipFill>
        <p:spPr>
          <a:xfrm>
            <a:off x="6044084" y="2708603"/>
            <a:ext cx="811474" cy="135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2" grpId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>
            <a:extLst>
              <a:ext uri="{FF2B5EF4-FFF2-40B4-BE49-F238E27FC236}">
                <a16:creationId xmlns:a16="http://schemas.microsoft.com/office/drawing/2014/main" id="{84606621-32E1-9DE8-5055-6EC8B728AE40}"/>
              </a:ext>
            </a:extLst>
          </p:cNvPr>
          <p:cNvSpPr/>
          <p:nvPr/>
        </p:nvSpPr>
        <p:spPr>
          <a:xfrm>
            <a:off x="-4100" y="3430774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/>
              <a:t>Plan International Canada - Confident Me - Session 2 of 5</a:t>
            </a:r>
            <a:endParaRPr lang="en-US" sz="8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95078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is the impact of media messages?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7522289" y="31577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394700" y="171343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6806222" y="1041501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8069338" y="-88738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BE3A2-8631-1CE6-3B69-31FADC758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-1453331" y="1262303"/>
            <a:ext cx="3284150" cy="321975"/>
          </a:xfrm>
          <a:prstGeom prst="rect">
            <a:avLst/>
          </a:prstGeom>
        </p:spPr>
      </p:pic>
      <p:pic>
        <p:nvPicPr>
          <p:cNvPr id="11" name="Picture 10" descr="A blue arm with a red circle and exclamation mark&#10;&#10;Description automatically generated">
            <a:extLst>
              <a:ext uri="{FF2B5EF4-FFF2-40B4-BE49-F238E27FC236}">
                <a16:creationId xmlns:a16="http://schemas.microsoft.com/office/drawing/2014/main" id="{D2EC1969-9A40-D5C6-CC12-447EAFDA92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975" y="1817167"/>
            <a:ext cx="1549400" cy="1409700"/>
          </a:xfrm>
          <a:prstGeom prst="rect">
            <a:avLst/>
          </a:prstGeom>
        </p:spPr>
      </p:pic>
      <p:pic>
        <p:nvPicPr>
          <p:cNvPr id="17" name="Picture 16" descr="A drawing of a cell phone&#10;&#10;Description automatically generated">
            <a:extLst>
              <a:ext uri="{FF2B5EF4-FFF2-40B4-BE49-F238E27FC236}">
                <a16:creationId xmlns:a16="http://schemas.microsoft.com/office/drawing/2014/main" id="{5CAEFBE3-C219-FB38-9B80-6AEC24EE4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5144" y="1817167"/>
            <a:ext cx="1549400" cy="1409700"/>
          </a:xfrm>
          <a:prstGeom prst="rect">
            <a:avLst/>
          </a:prstGeom>
        </p:spPr>
      </p:pic>
      <p:pic>
        <p:nvPicPr>
          <p:cNvPr id="19" name="Picture 18" descr="A drawing of a book with a face and sunglasses&#10;&#10;Description automatically generated">
            <a:extLst>
              <a:ext uri="{FF2B5EF4-FFF2-40B4-BE49-F238E27FC236}">
                <a16:creationId xmlns:a16="http://schemas.microsoft.com/office/drawing/2014/main" id="{D3CB5C3F-9048-DB64-C0BF-9AE2F8D55E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2629" y="1811903"/>
            <a:ext cx="1549400" cy="1409700"/>
          </a:xfrm>
          <a:prstGeom prst="rect">
            <a:avLst/>
          </a:prstGeom>
        </p:spPr>
      </p:pic>
      <p:pic>
        <p:nvPicPr>
          <p:cNvPr id="21" name="Picture 20" descr="A drawing of a child's face&#10;&#10;Description automatically generated">
            <a:extLst>
              <a:ext uri="{FF2B5EF4-FFF2-40B4-BE49-F238E27FC236}">
                <a16:creationId xmlns:a16="http://schemas.microsoft.com/office/drawing/2014/main" id="{15010BC9-56A1-2EE8-E118-239957BF6A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4865" y="1813883"/>
            <a:ext cx="1549400" cy="1409700"/>
          </a:xfrm>
          <a:prstGeom prst="rect">
            <a:avLst/>
          </a:prstGeom>
        </p:spPr>
      </p:pic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3EFFE643-A60B-6BFD-4086-55A30648E895}"/>
              </a:ext>
            </a:extLst>
          </p:cNvPr>
          <p:cNvSpPr txBox="1">
            <a:spLocks/>
          </p:cNvSpPr>
          <p:nvPr/>
        </p:nvSpPr>
        <p:spPr>
          <a:xfrm>
            <a:off x="1026223" y="3284798"/>
            <a:ext cx="1805977" cy="1138774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cs typeface="Arial" panose="020B0604020202020204" pitchFamily="34" charset="0"/>
              </a:rPr>
              <a:t>You pass by an advertisement of very fit models posing for a gym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4A762844-3D2B-A576-9816-0B8DBBA4ED21}"/>
              </a:ext>
            </a:extLst>
          </p:cNvPr>
          <p:cNvSpPr txBox="1">
            <a:spLocks/>
          </p:cNvSpPr>
          <p:nvPr/>
        </p:nvSpPr>
        <p:spPr>
          <a:xfrm>
            <a:off x="2804944" y="3284798"/>
            <a:ext cx="1354324" cy="1111616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cs typeface="Arial" panose="020B0604020202020204" pitchFamily="34" charset="0"/>
              </a:rPr>
              <a:t>Your friend posts a selfie that is highly-edited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FACD9098-626B-FEFD-A6B4-AFB8EB50B8CC}"/>
              </a:ext>
            </a:extLst>
          </p:cNvPr>
          <p:cNvSpPr txBox="1">
            <a:spLocks/>
          </p:cNvSpPr>
          <p:nvPr/>
        </p:nvSpPr>
        <p:spPr>
          <a:xfrm>
            <a:off x="4593918" y="3284797"/>
            <a:ext cx="1549400" cy="968817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cs typeface="Arial" panose="020B0604020202020204" pitchFamily="34" charset="0"/>
              </a:rPr>
              <a:t>You see a headline about a celebrity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B74024C9-B068-03C0-6C47-2259FEAC6767}"/>
              </a:ext>
            </a:extLst>
          </p:cNvPr>
          <p:cNvSpPr txBox="1">
            <a:spLocks/>
          </p:cNvSpPr>
          <p:nvPr/>
        </p:nvSpPr>
        <p:spPr>
          <a:xfrm>
            <a:off x="6390018" y="3284798"/>
            <a:ext cx="2152948" cy="99571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cs typeface="Arial" panose="020B0604020202020204" pitchFamily="34" charset="0"/>
              </a:rPr>
              <a:t>You start a new video game that allows you to create your “perfect” character</a:t>
            </a:r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de95ac2-49e0-4137-9b03-d33fac4e8a99">
      <Terms xmlns="http://schemas.microsoft.com/office/infopath/2007/PartnerControls"/>
    </lcf76f155ced4ddcb4097134ff3c332f>
    <TaxCatchAll xmlns="412343a4-b280-4816-9d8a-65ef34a42753" xsi:nil="true"/>
    <Workstream xmlns="5de95ac2-49e0-4137-9b03-d33fac4e8a99" xsi:nil="true"/>
    <i8qr xmlns="5de95ac2-49e0-4137-9b03-d33fac4e8a99" xsi:nil="true"/>
  </documentManagement>
</p:properties>
</file>

<file path=customXml/itemProps1.xml><?xml version="1.0" encoding="utf-8"?>
<ds:datastoreItem xmlns:ds="http://schemas.openxmlformats.org/officeDocument/2006/customXml" ds:itemID="{62CF7B62-0799-43C6-8773-DBCA8ECB5267}"/>
</file>

<file path=customXml/itemProps2.xml><?xml version="1.0" encoding="utf-8"?>
<ds:datastoreItem xmlns:ds="http://schemas.openxmlformats.org/officeDocument/2006/customXml" ds:itemID="{1B32A3D7-BF4D-4CC9-96C9-24F5679411FF}"/>
</file>

<file path=customXml/itemProps3.xml><?xml version="1.0" encoding="utf-8"?>
<ds:datastoreItem xmlns:ds="http://schemas.openxmlformats.org/officeDocument/2006/customXml" ds:itemID="{DB7B5860-D4D0-46FD-9E81-8B3C7AB2582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1230</TotalTime>
  <Words>685</Words>
  <Application>Microsoft Macintosh PowerPoint</Application>
  <PresentationFormat>On-screen Show (16:9)</PresentationFormat>
  <Paragraphs>86</Paragraphs>
  <Slides>12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221</cp:revision>
  <dcterms:created xsi:type="dcterms:W3CDTF">2024-03-03T19:11:08Z</dcterms:created>
  <dcterms:modified xsi:type="dcterms:W3CDTF">2024-03-23T22:25:49Z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0x0101002582E5DFEC607E4B9155ABD727AA0436</vt:lpwstr>
  </property>
</Properties>
</file>