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9.xml" ContentType="application/vnd.openxmlformats-officedocument.presentationml.slideLayou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76" r:id="rId4"/>
    <p:sldId id="277" r:id="rId5"/>
    <p:sldId id="282" r:id="rId6"/>
    <p:sldId id="261" r:id="rId7"/>
    <p:sldId id="279" r:id="rId8"/>
    <p:sldId id="280" r:id="rId9"/>
    <p:sldId id="259" r:id="rId10"/>
    <p:sldId id="281" r:id="rId11"/>
    <p:sldId id="274" r:id="rId12"/>
    <p:sldId id="275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2CE"/>
    <a:srgbClr val="ABE4F3"/>
    <a:srgbClr val="58CAE7"/>
    <a:srgbClr val="DBECB4"/>
    <a:srgbClr val="DC0080"/>
    <a:srgbClr val="6E4A8D"/>
    <a:srgbClr val="8AC208"/>
    <a:srgbClr val="8ADAEE"/>
    <a:srgbClr val="FFD500"/>
    <a:srgbClr val="B2D4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71"/>
    <p:restoredTop sz="95552"/>
  </p:normalViewPr>
  <p:slideViewPr>
    <p:cSldViewPr snapToGrid="0">
      <p:cViewPr varScale="1">
        <p:scale>
          <a:sx n="99" d="100"/>
          <a:sy n="99" d="100"/>
        </p:scale>
        <p:origin x="280" y="168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2.xml"/><Relationship Id="rId3" Type="http://schemas.openxmlformats.org/officeDocument/2006/relationships/slide" Target="slides/slide6.xml"/><Relationship Id="rId7" Type="http://schemas.openxmlformats.org/officeDocument/2006/relationships/slide" Target="slides/slide11.xml"/><Relationship Id="rId2" Type="http://schemas.openxmlformats.org/officeDocument/2006/relationships/slide" Target="slides/slide5.xml"/><Relationship Id="rId1" Type="http://schemas.openxmlformats.org/officeDocument/2006/relationships/slide" Target="slides/slide4.xml"/><Relationship Id="rId6" Type="http://schemas.openxmlformats.org/officeDocument/2006/relationships/slide" Target="slides/slide10.xml"/><Relationship Id="rId5" Type="http://schemas.openxmlformats.org/officeDocument/2006/relationships/slide" Target="slides/slide9.xml"/><Relationship Id="rId4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6F445875-BF77-7E4B-A9B0-CEF16A9E16FB}" type="datetimeFigureOut">
              <a:rPr lang="en-US" smtClean="0"/>
              <a:pPr/>
              <a:t>4/24/24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B2E58215-887E-0A48-9CFB-7FD8E63FB10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75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6493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9858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1012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815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322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611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327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359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0045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2152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8226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003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8932-9B4B-884E-B901-32882D6A467D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2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940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665B0-52AA-B74D-8689-9C68B703190E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2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108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35BB5-5A2F-624E-8BF1-3E73BB7A3401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2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664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DB0A9-52BC-9548-84EA-51E24F29D4CA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2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820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2ADFA-D38B-3340-AB17-82CA22D34810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2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578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2CF8-5F77-9F43-B5EC-29C0D4F009BA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2 de 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92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8D6B6-1333-5444-BFDB-A93238E7201B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2 de 5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107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1B5AD-24E1-5E4C-A26D-79D771C430B5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2 de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9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07AC-529A-174A-A19C-C5CE00DED67B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2 de 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306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49525-0A3D-B04C-B657-C43A9EAC831A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2 de 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858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91616-55BC-DF4A-B5AF-83E4CF374487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2 de 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465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A8D2F14-E742-E943-88B9-4D0950CF7EE7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Plan International Canada - J'ai Confiance - Séance 2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CE9EF791-C2C3-1B49-8D35-B3AD0296751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378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QAORQJECuzw?feature=oembed" TargetMode="External"/><Relationship Id="rId5" Type="http://schemas.openxmlformats.org/officeDocument/2006/relationships/image" Target="../media/image7.jpeg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oBwk2X5QSmc?feature=oembed" TargetMode="External"/><Relationship Id="rId5" Type="http://schemas.openxmlformats.org/officeDocument/2006/relationships/image" Target="../media/image9.jpeg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flag with red rectangles&#10;&#10;Description automatically generated">
            <a:extLst>
              <a:ext uri="{FF2B5EF4-FFF2-40B4-BE49-F238E27FC236}">
                <a16:creationId xmlns:a16="http://schemas.microsoft.com/office/drawing/2014/main" id="{9363E003-92CF-944C-FBC2-50DFFD8666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5556" y="50802"/>
            <a:ext cx="5723128" cy="791845"/>
          </a:xfrm>
          <a:prstGeom prst="rect">
            <a:avLst/>
          </a:prstGeom>
        </p:spPr>
      </p:pic>
      <p:pic>
        <p:nvPicPr>
          <p:cNvPr id="4" name="Picture 3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05355174-B623-4CB5-8302-491D26A7F72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" t="22226" r="-69" b="7866"/>
          <a:stretch/>
        </p:blipFill>
        <p:spPr>
          <a:xfrm>
            <a:off x="3515" y="789213"/>
            <a:ext cx="9150350" cy="4266951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3EA843B3-5CE5-C51A-7459-AE3D3FA01A0F}"/>
              </a:ext>
            </a:extLst>
          </p:cNvPr>
          <p:cNvSpPr/>
          <p:nvPr/>
        </p:nvSpPr>
        <p:spPr>
          <a:xfrm>
            <a:off x="-4100" y="3670970"/>
            <a:ext cx="9157965" cy="1484737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ABE4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Round Single Corner Rectangle 2">
            <a:extLst>
              <a:ext uri="{FF2B5EF4-FFF2-40B4-BE49-F238E27FC236}">
                <a16:creationId xmlns:a16="http://schemas.microsoft.com/office/drawing/2014/main" id="{1AECA6A1-2F46-651B-1764-30FC55A4F713}"/>
              </a:ext>
            </a:extLst>
          </p:cNvPr>
          <p:cNvSpPr/>
          <p:nvPr/>
        </p:nvSpPr>
        <p:spPr>
          <a:xfrm>
            <a:off x="7436420" y="3993818"/>
            <a:ext cx="1389946" cy="1159307"/>
          </a:xfrm>
          <a:prstGeom prst="round1Rect">
            <a:avLst/>
          </a:prstGeom>
          <a:solidFill>
            <a:srgbClr val="DBEC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Donut 3">
            <a:extLst>
              <a:ext uri="{FF2B5EF4-FFF2-40B4-BE49-F238E27FC236}">
                <a16:creationId xmlns:a16="http://schemas.microsoft.com/office/drawing/2014/main" id="{CA82AEB8-CF69-FB9F-80E2-13EC7F748628}"/>
              </a:ext>
            </a:extLst>
          </p:cNvPr>
          <p:cNvSpPr/>
          <p:nvPr/>
        </p:nvSpPr>
        <p:spPr>
          <a:xfrm rot="5400000">
            <a:off x="-825029" y="1573845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8AC2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Donut 3">
            <a:extLst>
              <a:ext uri="{FF2B5EF4-FFF2-40B4-BE49-F238E27FC236}">
                <a16:creationId xmlns:a16="http://schemas.microsoft.com/office/drawing/2014/main" id="{6231FF83-CCFE-0A24-F068-14269C5E743A}"/>
              </a:ext>
            </a:extLst>
          </p:cNvPr>
          <p:cNvSpPr/>
          <p:nvPr/>
        </p:nvSpPr>
        <p:spPr>
          <a:xfrm rot="5400000">
            <a:off x="1540667" y="3487726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7" name="Plus 16">
            <a:extLst>
              <a:ext uri="{FF2B5EF4-FFF2-40B4-BE49-F238E27FC236}">
                <a16:creationId xmlns:a16="http://schemas.microsoft.com/office/drawing/2014/main" id="{5E6E4EC8-6B28-7FF7-ADE6-C7C8282087B5}"/>
              </a:ext>
            </a:extLst>
          </p:cNvPr>
          <p:cNvSpPr/>
          <p:nvPr/>
        </p:nvSpPr>
        <p:spPr>
          <a:xfrm>
            <a:off x="1689315" y="1866949"/>
            <a:ext cx="241300" cy="242095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A8E260B-78AF-E0C9-A509-EE3C7C679EDD}"/>
              </a:ext>
            </a:extLst>
          </p:cNvPr>
          <p:cNvSpPr/>
          <p:nvPr/>
        </p:nvSpPr>
        <p:spPr>
          <a:xfrm>
            <a:off x="1047992" y="2688049"/>
            <a:ext cx="133013" cy="1330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41D4B9-5CA4-F061-DBBD-B686B6CD1106}"/>
              </a:ext>
            </a:extLst>
          </p:cNvPr>
          <p:cNvSpPr txBox="1"/>
          <p:nvPr/>
        </p:nvSpPr>
        <p:spPr>
          <a:xfrm>
            <a:off x="255658" y="4141776"/>
            <a:ext cx="48373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400" b="1" dirty="0" err="1">
                <a:solidFill>
                  <a:srgbClr val="0072CE"/>
                </a:solidFill>
                <a:effectLst/>
                <a:latin typeface="Poppins" pitchFamily="2" charset="77"/>
              </a:rPr>
              <a:t>J’ai</a:t>
            </a:r>
            <a:r>
              <a:rPr lang="en-CA" sz="1400" b="1" dirty="0">
                <a:solidFill>
                  <a:srgbClr val="0072CE"/>
                </a:solidFill>
                <a:effectLst/>
                <a:latin typeface="Poppins" pitchFamily="2" charset="77"/>
              </a:rPr>
              <a:t> </a:t>
            </a:r>
            <a:r>
              <a:rPr lang="en-CA" sz="1400" b="1" dirty="0" err="1">
                <a:solidFill>
                  <a:srgbClr val="0072CE"/>
                </a:solidFill>
                <a:effectLst/>
                <a:latin typeface="Poppins" pitchFamily="2" charset="77"/>
              </a:rPr>
              <a:t>confiance</a:t>
            </a:r>
            <a:r>
              <a:rPr lang="en-CA" sz="1400" b="1" dirty="0">
                <a:solidFill>
                  <a:srgbClr val="0072CE"/>
                </a:solidFill>
                <a:effectLst/>
                <a:latin typeface="Poppins" pitchFamily="2" charset="77"/>
              </a:rPr>
              <a:t> | Séance 2 de 5</a:t>
            </a:r>
            <a:endParaRPr lang="en-CA" sz="1400" dirty="0">
              <a:solidFill>
                <a:srgbClr val="0072CE"/>
              </a:solidFill>
              <a:effectLst/>
              <a:latin typeface="Poppins" pitchFamily="2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5052FD-0D34-EA32-4814-96358179721D}"/>
              </a:ext>
            </a:extLst>
          </p:cNvPr>
          <p:cNvSpPr txBox="1"/>
          <p:nvPr/>
        </p:nvSpPr>
        <p:spPr>
          <a:xfrm>
            <a:off x="234391" y="4366189"/>
            <a:ext cx="75749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spc="0" dirty="0">
                <a:solidFill>
                  <a:srgbClr val="0072CE"/>
                </a:solidFill>
                <a:latin typeface="Poppins ExtraBold" pitchFamily="2" charset="77"/>
                <a:cs typeface="Poppins ExtraBold" pitchFamily="2" charset="77"/>
              </a:rPr>
              <a:t>Messages dans les </a:t>
            </a:r>
            <a:r>
              <a:rPr lang="en-US" sz="3600" b="1" spc="0" dirty="0" err="1">
                <a:solidFill>
                  <a:srgbClr val="0072CE"/>
                </a:solidFill>
                <a:latin typeface="Poppins ExtraBold" pitchFamily="2" charset="77"/>
                <a:cs typeface="Poppins ExtraBold" pitchFamily="2" charset="77"/>
              </a:rPr>
              <a:t>médias</a:t>
            </a:r>
            <a:endParaRPr lang="en-US" sz="3600" b="1" spc="0" dirty="0">
              <a:solidFill>
                <a:srgbClr val="0072CE"/>
              </a:solidFill>
              <a:latin typeface="Poppins ExtraBold" pitchFamily="2" charset="77"/>
              <a:cs typeface="Poppins ExtraBold" pitchFamily="2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357460-A664-D20C-300B-42668AF94D55}"/>
              </a:ext>
            </a:extLst>
          </p:cNvPr>
          <p:cNvSpPr txBox="1"/>
          <p:nvPr/>
        </p:nvSpPr>
        <p:spPr>
          <a:xfrm>
            <a:off x="7486638" y="4087170"/>
            <a:ext cx="13525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200" b="1" dirty="0">
                <a:effectLst/>
                <a:latin typeface="Poppins" pitchFamily="2" charset="77"/>
              </a:rPr>
              <a:t>Atelier </a:t>
            </a:r>
            <a:r>
              <a:rPr lang="en-CA" sz="1200" b="1" dirty="0" err="1">
                <a:effectLst/>
                <a:latin typeface="Poppins" pitchFamily="2" charset="77"/>
              </a:rPr>
              <a:t>scolaires</a:t>
            </a:r>
            <a:r>
              <a:rPr lang="en-CA" sz="1200" b="1" dirty="0">
                <a:effectLst/>
                <a:latin typeface="Poppins" pitchFamily="2" charset="77"/>
              </a:rPr>
              <a:t> pour la </a:t>
            </a:r>
            <a:r>
              <a:rPr lang="en-CA" sz="1200" b="1" dirty="0" err="1">
                <a:effectLst/>
                <a:latin typeface="Poppins" pitchFamily="2" charset="77"/>
              </a:rPr>
              <a:t>confiance</a:t>
            </a:r>
            <a:r>
              <a:rPr lang="en-CA" sz="1200" b="1" dirty="0">
                <a:effectLst/>
                <a:latin typeface="Poppins" pitchFamily="2" charset="77"/>
              </a:rPr>
              <a:t> </a:t>
            </a:r>
            <a:r>
              <a:rPr lang="en-CA" sz="1200" b="1" dirty="0" err="1">
                <a:effectLst/>
                <a:latin typeface="Poppins" pitchFamily="2" charset="77"/>
              </a:rPr>
              <a:t>corporelle</a:t>
            </a:r>
            <a:endParaRPr lang="en-CA" sz="1200" dirty="0">
              <a:effectLst/>
              <a:latin typeface="Poppins" pitchFamily="2" charset="77"/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DFE97A2C-482B-5015-5EA6-1E8D0B9C0E46}"/>
              </a:ext>
            </a:extLst>
          </p:cNvPr>
          <p:cNvSpPr/>
          <p:nvPr/>
        </p:nvSpPr>
        <p:spPr>
          <a:xfrm rot="21448881" flipV="1">
            <a:off x="7561242" y="4915483"/>
            <a:ext cx="912963" cy="46502"/>
          </a:xfrm>
          <a:custGeom>
            <a:avLst/>
            <a:gdLst>
              <a:gd name="connsiteX0" fmla="*/ 0 w 3537679"/>
              <a:gd name="connsiteY0" fmla="*/ 239843 h 287630"/>
              <a:gd name="connsiteX1" fmla="*/ 2683239 w 3537679"/>
              <a:gd name="connsiteY1" fmla="*/ 269823 h 287630"/>
              <a:gd name="connsiteX2" fmla="*/ 3537679 w 3537679"/>
              <a:gd name="connsiteY2" fmla="*/ 0 h 287630"/>
              <a:gd name="connsiteX3" fmla="*/ 3537679 w 3537679"/>
              <a:gd name="connsiteY3" fmla="*/ 0 h 287630"/>
              <a:gd name="connsiteX0" fmla="*/ 0 w 3537679"/>
              <a:gd name="connsiteY0" fmla="*/ 239843 h 290952"/>
              <a:gd name="connsiteX1" fmla="*/ 2154042 w 3537679"/>
              <a:gd name="connsiteY1" fmla="*/ 274118 h 290952"/>
              <a:gd name="connsiteX2" fmla="*/ 3537679 w 3537679"/>
              <a:gd name="connsiteY2" fmla="*/ 0 h 290952"/>
              <a:gd name="connsiteX3" fmla="*/ 3537679 w 3537679"/>
              <a:gd name="connsiteY3" fmla="*/ 0 h 290952"/>
              <a:gd name="connsiteX0" fmla="*/ 0 w 3537679"/>
              <a:gd name="connsiteY0" fmla="*/ 239843 h 278961"/>
              <a:gd name="connsiteX1" fmla="*/ 1835504 w 3537679"/>
              <a:gd name="connsiteY1" fmla="*/ 257880 h 278961"/>
              <a:gd name="connsiteX2" fmla="*/ 3537679 w 3537679"/>
              <a:gd name="connsiteY2" fmla="*/ 0 h 278961"/>
              <a:gd name="connsiteX3" fmla="*/ 3537679 w 3537679"/>
              <a:gd name="connsiteY3" fmla="*/ 0 h 278961"/>
              <a:gd name="connsiteX0" fmla="*/ -1 w 3996657"/>
              <a:gd name="connsiteY0" fmla="*/ 237296 h 277998"/>
              <a:gd name="connsiteX1" fmla="*/ 2294482 w 3996657"/>
              <a:gd name="connsiteY1" fmla="*/ 257880 h 277998"/>
              <a:gd name="connsiteX2" fmla="*/ 3996657 w 3996657"/>
              <a:gd name="connsiteY2" fmla="*/ 0 h 277998"/>
              <a:gd name="connsiteX3" fmla="*/ 3996657 w 3996657"/>
              <a:gd name="connsiteY3" fmla="*/ 0 h 2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6657" h="277998">
                <a:moveTo>
                  <a:pt x="-1" y="237296"/>
                </a:moveTo>
                <a:cubicBezTo>
                  <a:pt x="1046812" y="272273"/>
                  <a:pt x="1628372" y="297429"/>
                  <a:pt x="2294482" y="257880"/>
                </a:cubicBezTo>
                <a:cubicBezTo>
                  <a:pt x="2960592" y="218331"/>
                  <a:pt x="3996657" y="0"/>
                  <a:pt x="3996657" y="0"/>
                </a:cubicBezTo>
                <a:lnTo>
                  <a:pt x="3996657" y="0"/>
                </a:lnTo>
              </a:path>
            </a:pathLst>
          </a:custGeom>
          <a:ln w="25400" cap="rnd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716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oup of people&#10;&#10;Description automatically generated with medium confidence">
            <a:extLst>
              <a:ext uri="{FF2B5EF4-FFF2-40B4-BE49-F238E27FC236}">
                <a16:creationId xmlns:a16="http://schemas.microsoft.com/office/drawing/2014/main" id="{D9181A44-28CE-0D05-2773-5077F07B96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1" t="23479"/>
          <a:stretch/>
        </p:blipFill>
        <p:spPr>
          <a:xfrm>
            <a:off x="4389120" y="1206500"/>
            <a:ext cx="4329839" cy="3586162"/>
          </a:xfrm>
          <a:prstGeom prst="rect">
            <a:avLst/>
          </a:prstGeom>
        </p:spPr>
      </p:pic>
      <p:sp>
        <p:nvSpPr>
          <p:cNvPr id="22" name="Freeform 21">
            <a:extLst>
              <a:ext uri="{FF2B5EF4-FFF2-40B4-BE49-F238E27FC236}">
                <a16:creationId xmlns:a16="http://schemas.microsoft.com/office/drawing/2014/main" id="{C74D3E1F-7F50-A591-BFB5-E97288CEB43E}"/>
              </a:ext>
            </a:extLst>
          </p:cNvPr>
          <p:cNvSpPr/>
          <p:nvPr/>
        </p:nvSpPr>
        <p:spPr>
          <a:xfrm flipV="1">
            <a:off x="-4100" y="-32119"/>
            <a:ext cx="9157965" cy="1745553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8AC208">
              <a:alpha val="1505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2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10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onut 3">
            <a:extLst>
              <a:ext uri="{FF2B5EF4-FFF2-40B4-BE49-F238E27FC236}">
                <a16:creationId xmlns:a16="http://schemas.microsoft.com/office/drawing/2014/main" id="{98D93D95-FC80-95AF-5C3C-679C8F20A9DB}"/>
              </a:ext>
            </a:extLst>
          </p:cNvPr>
          <p:cNvSpPr/>
          <p:nvPr/>
        </p:nvSpPr>
        <p:spPr>
          <a:xfrm rot="5400000">
            <a:off x="8328212" y="871393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Donut 3">
            <a:extLst>
              <a:ext uri="{FF2B5EF4-FFF2-40B4-BE49-F238E27FC236}">
                <a16:creationId xmlns:a16="http://schemas.microsoft.com/office/drawing/2014/main" id="{75390083-F6C9-3D97-5675-EC6EB9AD33CE}"/>
              </a:ext>
            </a:extLst>
          </p:cNvPr>
          <p:cNvSpPr/>
          <p:nvPr/>
        </p:nvSpPr>
        <p:spPr>
          <a:xfrm rot="5400000">
            <a:off x="7961949" y="677205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20" name="Plus 19">
            <a:extLst>
              <a:ext uri="{FF2B5EF4-FFF2-40B4-BE49-F238E27FC236}">
                <a16:creationId xmlns:a16="http://schemas.microsoft.com/office/drawing/2014/main" id="{DC0F0E91-5110-42DF-D756-F6F7865DCA00}"/>
              </a:ext>
            </a:extLst>
          </p:cNvPr>
          <p:cNvSpPr/>
          <p:nvPr/>
        </p:nvSpPr>
        <p:spPr>
          <a:xfrm>
            <a:off x="5664544" y="532266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577D72D-CDC7-F867-C53A-1676260088B6}"/>
              </a:ext>
            </a:extLst>
          </p:cNvPr>
          <p:cNvSpPr txBox="1"/>
          <p:nvPr/>
        </p:nvSpPr>
        <p:spPr>
          <a:xfrm>
            <a:off x="754401" y="594573"/>
            <a:ext cx="3689779" cy="3249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Comment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allez-vous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devenir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des champion</a:t>
            </a:r>
            <a:r>
              <a:rPr lang="en-US" sz="26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(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ne</a:t>
            </a:r>
            <a:r>
              <a:rPr lang="en-US" sz="26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)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s de la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confiance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corporelle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  <a:endParaRPr lang="en-GB" sz="3400" b="1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0B446652-EE77-81B2-3B6E-BF302CEFF0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51" y="-1621662"/>
            <a:ext cx="342055" cy="514350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4AFCA41D-0208-471B-FA00-655DAC97F71A}"/>
              </a:ext>
            </a:extLst>
          </p:cNvPr>
          <p:cNvSpPr/>
          <p:nvPr/>
        </p:nvSpPr>
        <p:spPr>
          <a:xfrm flipH="1" flipV="1">
            <a:off x="1679292" y="4163565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84C1A68-4A5E-42C0-750E-7F839BCD0601}"/>
              </a:ext>
            </a:extLst>
          </p:cNvPr>
          <p:cNvGrpSpPr/>
          <p:nvPr/>
        </p:nvGrpSpPr>
        <p:grpSpPr>
          <a:xfrm>
            <a:off x="2909214" y="4439132"/>
            <a:ext cx="219808" cy="204515"/>
            <a:chOff x="5016110" y="4186982"/>
            <a:chExt cx="219808" cy="204515"/>
          </a:xfrm>
          <a:solidFill>
            <a:srgbClr val="0072CE"/>
          </a:solidFill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90EE027-291D-D4F4-B274-069E8F20F081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C8909F0-CAD3-4A24-CE10-BD33855EAE0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319393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614C15A7-DEBC-8BAA-1033-D733C318C88B}"/>
              </a:ext>
            </a:extLst>
          </p:cNvPr>
          <p:cNvSpPr/>
          <p:nvPr/>
        </p:nvSpPr>
        <p:spPr>
          <a:xfrm>
            <a:off x="3208593" y="2435327"/>
            <a:ext cx="2226986" cy="2226986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D5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Content Placeholder 4">
            <a:extLst>
              <a:ext uri="{FF2B5EF4-FFF2-40B4-BE49-F238E27FC236}">
                <a16:creationId xmlns:a16="http://schemas.microsoft.com/office/drawing/2014/main" id="{C2238CD7-675F-3534-4245-F49111F13CEB}"/>
              </a:ext>
            </a:extLst>
          </p:cNvPr>
          <p:cNvSpPr txBox="1">
            <a:spLocks/>
          </p:cNvSpPr>
          <p:nvPr/>
        </p:nvSpPr>
        <p:spPr>
          <a:xfrm>
            <a:off x="3352563" y="2787519"/>
            <a:ext cx="1946585" cy="1503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pouvons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réfléchir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façon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critique et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agir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dans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communauté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pour changer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ces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messages et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leurs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impacts</a:t>
            </a:r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D433A830-43A1-02D5-255E-5E14C3890C32}"/>
              </a:ext>
            </a:extLst>
          </p:cNvPr>
          <p:cNvSpPr/>
          <p:nvPr/>
        </p:nvSpPr>
        <p:spPr>
          <a:xfrm>
            <a:off x="-13447" y="372978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3B13BF4D-6BD4-14A6-A195-0B273D877B4D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58CAE7">
              <a:alpha val="304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2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11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1" y="594573"/>
            <a:ext cx="6088849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Qu'avons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appris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aujourd'hui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8F1B10-0829-1790-828A-9F38E59CB927}"/>
              </a:ext>
            </a:extLst>
          </p:cNvPr>
          <p:cNvGrpSpPr/>
          <p:nvPr/>
        </p:nvGrpSpPr>
        <p:grpSpPr>
          <a:xfrm>
            <a:off x="6837432" y="377721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081DBEE-C17E-CD86-167C-1F0D3D941D8C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1F9F56B-9A6B-F676-D991-E993EDE681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Donut 3">
            <a:extLst>
              <a:ext uri="{FF2B5EF4-FFF2-40B4-BE49-F238E27FC236}">
                <a16:creationId xmlns:a16="http://schemas.microsoft.com/office/drawing/2014/main" id="{99105AC0-0EBB-030C-52A8-088DC8D303C3}"/>
              </a:ext>
            </a:extLst>
          </p:cNvPr>
          <p:cNvSpPr/>
          <p:nvPr/>
        </p:nvSpPr>
        <p:spPr>
          <a:xfrm rot="5400000">
            <a:off x="8314986" y="798983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8AC2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28BC337-3E18-CEED-0134-17D81EF2127E}"/>
              </a:ext>
            </a:extLst>
          </p:cNvPr>
          <p:cNvSpPr/>
          <p:nvPr/>
        </p:nvSpPr>
        <p:spPr>
          <a:xfrm flipH="1" flipV="1">
            <a:off x="7712695" y="124143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7F06C17-D57B-CB8A-E2E8-3D39CFCC28F4}"/>
              </a:ext>
            </a:extLst>
          </p:cNvPr>
          <p:cNvSpPr>
            <a:spLocks noChangeAspect="1"/>
          </p:cNvSpPr>
          <p:nvPr/>
        </p:nvSpPr>
        <p:spPr>
          <a:xfrm>
            <a:off x="1187624" y="1857934"/>
            <a:ext cx="2304256" cy="2304256"/>
          </a:xfrm>
          <a:prstGeom prst="ellipse">
            <a:avLst/>
          </a:prstGeom>
          <a:solidFill>
            <a:srgbClr val="8AC20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CB163558-3BCB-9BB6-EF9B-DC3B3784C0B1}"/>
              </a:ext>
            </a:extLst>
          </p:cNvPr>
          <p:cNvSpPr txBox="1">
            <a:spLocks/>
          </p:cNvSpPr>
          <p:nvPr/>
        </p:nvSpPr>
        <p:spPr>
          <a:xfrm>
            <a:off x="1445342" y="2215128"/>
            <a:ext cx="1809136" cy="1503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Il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important de se rappeler que les images que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l’on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dans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toutes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sortes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médias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reflètent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pas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réalité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Plus 22">
            <a:extLst>
              <a:ext uri="{FF2B5EF4-FFF2-40B4-BE49-F238E27FC236}">
                <a16:creationId xmlns:a16="http://schemas.microsoft.com/office/drawing/2014/main" id="{1D8A8707-C4CA-388D-0169-7564D08C46EB}"/>
              </a:ext>
            </a:extLst>
          </p:cNvPr>
          <p:cNvSpPr/>
          <p:nvPr/>
        </p:nvSpPr>
        <p:spPr>
          <a:xfrm flipH="1" flipV="1">
            <a:off x="297620" y="3075343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4E09E1E-6294-8950-5EEC-B4FF89D32A5F}"/>
              </a:ext>
            </a:extLst>
          </p:cNvPr>
          <p:cNvSpPr/>
          <p:nvPr/>
        </p:nvSpPr>
        <p:spPr>
          <a:xfrm>
            <a:off x="5349972" y="1583302"/>
            <a:ext cx="1820150" cy="1820150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42973C1-3CFA-D6F6-504F-E06DBEC14E01}"/>
              </a:ext>
            </a:extLst>
          </p:cNvPr>
          <p:cNvSpPr/>
          <p:nvPr/>
        </p:nvSpPr>
        <p:spPr>
          <a:xfrm>
            <a:off x="6731586" y="2620406"/>
            <a:ext cx="1735014" cy="1735014"/>
          </a:xfrm>
          <a:prstGeom prst="ellipse">
            <a:avLst/>
          </a:prstGeom>
          <a:solidFill>
            <a:srgbClr val="58CAE7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7" name="Content Placeholder 4">
            <a:extLst>
              <a:ext uri="{FF2B5EF4-FFF2-40B4-BE49-F238E27FC236}">
                <a16:creationId xmlns:a16="http://schemas.microsoft.com/office/drawing/2014/main" id="{E15E9FC2-6A0C-DA4D-CE8B-82230243415C}"/>
              </a:ext>
            </a:extLst>
          </p:cNvPr>
          <p:cNvSpPr txBox="1">
            <a:spLocks/>
          </p:cNvSpPr>
          <p:nvPr/>
        </p:nvSpPr>
        <p:spPr>
          <a:xfrm>
            <a:off x="5443485" y="1894453"/>
            <a:ext cx="1675071" cy="20866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ne faut pas comparer des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vraies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personnes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images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retouchées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Content Placeholder 4">
            <a:extLst>
              <a:ext uri="{FF2B5EF4-FFF2-40B4-BE49-F238E27FC236}">
                <a16:creationId xmlns:a16="http://schemas.microsoft.com/office/drawing/2014/main" id="{D9F0860D-5AE6-4BAD-5F12-962F419D1C34}"/>
              </a:ext>
            </a:extLst>
          </p:cNvPr>
          <p:cNvSpPr txBox="1">
            <a:spLocks/>
          </p:cNvSpPr>
          <p:nvPr/>
        </p:nvSpPr>
        <p:spPr>
          <a:xfrm>
            <a:off x="6902244" y="2886744"/>
            <a:ext cx="1409676" cy="15869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Il ne faut pas se comparer aux gens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présentés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dans les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médias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4F7B92-FC30-9872-0952-FDB8DA5BA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3100" y="-1312405"/>
            <a:ext cx="2794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78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/>
      <p:bldP spid="4" grpId="0" animBg="1"/>
      <p:bldP spid="3" grpId="0"/>
      <p:bldP spid="16" grpId="0" animBg="1"/>
      <p:bldP spid="19" grpId="0" animBg="1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10">
            <a:extLst>
              <a:ext uri="{FF2B5EF4-FFF2-40B4-BE49-F238E27FC236}">
                <a16:creationId xmlns:a16="http://schemas.microsoft.com/office/drawing/2014/main" id="{AFD814F8-59EC-9F18-208A-0E6CFCC4609C}"/>
              </a:ext>
            </a:extLst>
          </p:cNvPr>
          <p:cNvSpPr/>
          <p:nvPr/>
        </p:nvSpPr>
        <p:spPr>
          <a:xfrm>
            <a:off x="3296856" y="563909"/>
            <a:ext cx="6310787" cy="4591798"/>
          </a:xfrm>
          <a:prstGeom prst="triangle">
            <a:avLst>
              <a:gd name="adj" fmla="val 50178"/>
            </a:avLst>
          </a:prstGeom>
          <a:solidFill>
            <a:srgbClr val="8AC208">
              <a:alpha val="2980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2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12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8F1B10-0829-1790-828A-9F38E59CB927}"/>
              </a:ext>
            </a:extLst>
          </p:cNvPr>
          <p:cNvGrpSpPr/>
          <p:nvPr/>
        </p:nvGrpSpPr>
        <p:grpSpPr>
          <a:xfrm>
            <a:off x="1743778" y="3164431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081DBEE-C17E-CD86-167C-1F0D3D941D8C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1F9F56B-9A6B-F676-D991-E993EDE681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id="{528BC337-3E18-CEED-0134-17D81EF2127E}"/>
              </a:ext>
            </a:extLst>
          </p:cNvPr>
          <p:cNvSpPr/>
          <p:nvPr/>
        </p:nvSpPr>
        <p:spPr>
          <a:xfrm flipH="1" flipV="1">
            <a:off x="7133392" y="56118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3" name="Plus 22">
            <a:extLst>
              <a:ext uri="{FF2B5EF4-FFF2-40B4-BE49-F238E27FC236}">
                <a16:creationId xmlns:a16="http://schemas.microsoft.com/office/drawing/2014/main" id="{1D8A8707-C4CA-388D-0169-7564D08C46EB}"/>
              </a:ext>
            </a:extLst>
          </p:cNvPr>
          <p:cNvSpPr/>
          <p:nvPr/>
        </p:nvSpPr>
        <p:spPr>
          <a:xfrm flipH="1" flipV="1">
            <a:off x="7245350" y="333737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8" name="Donut 3">
            <a:extLst>
              <a:ext uri="{FF2B5EF4-FFF2-40B4-BE49-F238E27FC236}">
                <a16:creationId xmlns:a16="http://schemas.microsoft.com/office/drawing/2014/main" id="{43348831-13F9-BD59-ADF6-3261DA4DE147}"/>
              </a:ext>
            </a:extLst>
          </p:cNvPr>
          <p:cNvSpPr/>
          <p:nvPr/>
        </p:nvSpPr>
        <p:spPr>
          <a:xfrm rot="5400000">
            <a:off x="7237873" y="2529083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6F1A49D-3D1A-309A-1457-932D31429271}"/>
              </a:ext>
            </a:extLst>
          </p:cNvPr>
          <p:cNvGrpSpPr/>
          <p:nvPr/>
        </p:nvGrpSpPr>
        <p:grpSpPr>
          <a:xfrm>
            <a:off x="8026182" y="2923200"/>
            <a:ext cx="219808" cy="204515"/>
            <a:chOff x="5016110" y="4186982"/>
            <a:chExt cx="219808" cy="204515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AA3D190F-9C0C-3B96-EAC2-3A86F167D271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697B82C-58E9-7524-3B2B-4C8E69DF58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0DE62E7E-2189-C990-B890-99B10B3C31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4" y="2154653"/>
            <a:ext cx="342055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763109-03B8-C576-F0F2-CE312449B6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4600" y="-1075985"/>
            <a:ext cx="279400" cy="4203700"/>
          </a:xfrm>
          <a:prstGeom prst="rect">
            <a:avLst/>
          </a:prstGeom>
        </p:spPr>
      </p:pic>
      <p:sp>
        <p:nvSpPr>
          <p:cNvPr id="7" name="Donut 3">
            <a:extLst>
              <a:ext uri="{FF2B5EF4-FFF2-40B4-BE49-F238E27FC236}">
                <a16:creationId xmlns:a16="http://schemas.microsoft.com/office/drawing/2014/main" id="{99105AC0-0EBB-030C-52A8-088DC8D303C3}"/>
              </a:ext>
            </a:extLst>
          </p:cNvPr>
          <p:cNvSpPr/>
          <p:nvPr/>
        </p:nvSpPr>
        <p:spPr>
          <a:xfrm rot="5400000">
            <a:off x="6952004" y="889482"/>
            <a:ext cx="1559220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84854A-DE34-1615-5172-1A80E25EB44A}"/>
              </a:ext>
            </a:extLst>
          </p:cNvPr>
          <p:cNvSpPr txBox="1"/>
          <p:nvPr/>
        </p:nvSpPr>
        <p:spPr>
          <a:xfrm>
            <a:off x="970712" y="594573"/>
            <a:ext cx="3254155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Félicitations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!</a:t>
            </a:r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94923B89-1ED7-84BF-9280-774D8149CB6B}"/>
              </a:ext>
            </a:extLst>
          </p:cNvPr>
          <p:cNvSpPr/>
          <p:nvPr/>
        </p:nvSpPr>
        <p:spPr>
          <a:xfrm rot="-60000" flipV="1">
            <a:off x="1065091" y="1192955"/>
            <a:ext cx="2880000" cy="45719"/>
          </a:xfrm>
          <a:custGeom>
            <a:avLst/>
            <a:gdLst>
              <a:gd name="connsiteX0" fmla="*/ 0 w 3537679"/>
              <a:gd name="connsiteY0" fmla="*/ 239843 h 287630"/>
              <a:gd name="connsiteX1" fmla="*/ 2683239 w 3537679"/>
              <a:gd name="connsiteY1" fmla="*/ 269823 h 287630"/>
              <a:gd name="connsiteX2" fmla="*/ 3537679 w 3537679"/>
              <a:gd name="connsiteY2" fmla="*/ 0 h 287630"/>
              <a:gd name="connsiteX3" fmla="*/ 3537679 w 3537679"/>
              <a:gd name="connsiteY3" fmla="*/ 0 h 28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7679" h="287630">
                <a:moveTo>
                  <a:pt x="0" y="239843"/>
                </a:moveTo>
                <a:cubicBezTo>
                  <a:pt x="1046813" y="274820"/>
                  <a:pt x="2093626" y="309797"/>
                  <a:pt x="2683239" y="269823"/>
                </a:cubicBezTo>
                <a:cubicBezTo>
                  <a:pt x="3272852" y="229849"/>
                  <a:pt x="3537679" y="0"/>
                  <a:pt x="3537679" y="0"/>
                </a:cubicBezTo>
                <a:lnTo>
                  <a:pt x="3537679" y="0"/>
                </a:lnTo>
              </a:path>
            </a:pathLst>
          </a:custGeom>
          <a:ln w="25400" cap="rnd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Round Diagonal Corner Rectangle 5">
            <a:extLst>
              <a:ext uri="{FF2B5EF4-FFF2-40B4-BE49-F238E27FC236}">
                <a16:creationId xmlns:a16="http://schemas.microsoft.com/office/drawing/2014/main" id="{A7F74EBE-C639-A018-7805-402EDAB90778}"/>
              </a:ext>
            </a:extLst>
          </p:cNvPr>
          <p:cNvSpPr/>
          <p:nvPr/>
        </p:nvSpPr>
        <p:spPr>
          <a:xfrm flipH="1">
            <a:off x="2192863" y="1865336"/>
            <a:ext cx="4597401" cy="1648330"/>
          </a:xfrm>
          <a:prstGeom prst="round2DiagRect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477C8A-E68B-B91C-C4E4-834F334C700E}"/>
              </a:ext>
            </a:extLst>
          </p:cNvPr>
          <p:cNvSpPr txBox="1"/>
          <p:nvPr/>
        </p:nvSpPr>
        <p:spPr>
          <a:xfrm>
            <a:off x="980236" y="4028720"/>
            <a:ext cx="60047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Rejoins le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réseau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des champion(ne)s de la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confiance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corporelle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travers le Canada : </a:t>
            </a:r>
            <a:r>
              <a:rPr lang="en-CA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plancanada.ca</a:t>
            </a: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CA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forceinterieure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BFB3EC-5D48-0320-8CCB-09EED9D1F5CC}"/>
              </a:ext>
            </a:extLst>
          </p:cNvPr>
          <p:cNvSpPr txBox="1"/>
          <p:nvPr/>
        </p:nvSpPr>
        <p:spPr>
          <a:xfrm>
            <a:off x="2378155" y="2064989"/>
            <a:ext cx="4317614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venons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terminer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deuxième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cinq formations du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J’ai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confiance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»!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Maintenant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pouvez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utiliser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avez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appris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faire de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votre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mieux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pour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être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champion(ne)s de la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confiance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corporelle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71056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 animBg="1"/>
      <p:bldP spid="38" grpId="0" animBg="1"/>
      <p:bldP spid="3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5276F18-F7BA-7C4F-3373-E2E861790267}"/>
              </a:ext>
            </a:extLst>
          </p:cNvPr>
          <p:cNvSpPr txBox="1"/>
          <p:nvPr/>
        </p:nvSpPr>
        <p:spPr>
          <a:xfrm>
            <a:off x="970712" y="594573"/>
            <a:ext cx="653324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Qu'avons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appris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FB4B317-030E-6C0E-AA9A-AE9E30D6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2 de 5</a:t>
            </a:r>
            <a:endParaRPr lang="en-US" sz="800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625DE00-0C30-E826-F036-F873E812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2</a:t>
            </a:fld>
            <a:endParaRPr lang="en-US" sz="8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6FC7C9-2206-56C1-D64F-A51B470AAD4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44AD3B0-B91C-65D4-835D-31A381F0E386}"/>
              </a:ext>
            </a:extLst>
          </p:cNvPr>
          <p:cNvGrpSpPr/>
          <p:nvPr/>
        </p:nvGrpSpPr>
        <p:grpSpPr>
          <a:xfrm>
            <a:off x="6649628" y="1204537"/>
            <a:ext cx="1008117" cy="598632"/>
            <a:chOff x="4227801" y="3792865"/>
            <a:chExt cx="1008117" cy="598632"/>
          </a:xfrm>
          <a:solidFill>
            <a:srgbClr val="0072CE"/>
          </a:solidFill>
        </p:grpSpPr>
        <p:sp>
          <p:nvSpPr>
            <p:cNvPr id="8" name="Donut 3">
              <a:extLst>
                <a:ext uri="{FF2B5EF4-FFF2-40B4-BE49-F238E27FC236}">
                  <a16:creationId xmlns:a16="http://schemas.microsoft.com/office/drawing/2014/main" id="{DA265428-5408-B5DB-C168-391D672F2DD5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ADA56CE-6172-4640-6F78-651A41522AF7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  <a:grpFill/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5808D3E-4436-9153-AC38-85AE4E0CA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4D17B26-5C39-163C-5703-1624F3091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Freeform 12">
            <a:extLst>
              <a:ext uri="{FF2B5EF4-FFF2-40B4-BE49-F238E27FC236}">
                <a16:creationId xmlns:a16="http://schemas.microsoft.com/office/drawing/2014/main" id="{D7EF3DB7-DB49-8F80-70B6-42E1756117D8}"/>
              </a:ext>
            </a:extLst>
          </p:cNvPr>
          <p:cNvSpPr/>
          <p:nvPr/>
        </p:nvSpPr>
        <p:spPr>
          <a:xfrm>
            <a:off x="-13447" y="422951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6E4A8D">
              <a:alpha val="3013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9AE1E101-3DCA-A389-4668-2C4646715D6D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6E4A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4" name="Donut 3">
            <a:extLst>
              <a:ext uri="{FF2B5EF4-FFF2-40B4-BE49-F238E27FC236}">
                <a16:creationId xmlns:a16="http://schemas.microsoft.com/office/drawing/2014/main" id="{60BDD258-A026-6849-CF3E-F3CBE0DF857A}"/>
              </a:ext>
            </a:extLst>
          </p:cNvPr>
          <p:cNvSpPr/>
          <p:nvPr/>
        </p:nvSpPr>
        <p:spPr>
          <a:xfrm rot="5400000">
            <a:off x="8670333" y="1591783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" name="Plus 24">
            <a:extLst>
              <a:ext uri="{FF2B5EF4-FFF2-40B4-BE49-F238E27FC236}">
                <a16:creationId xmlns:a16="http://schemas.microsoft.com/office/drawing/2014/main" id="{349B0D9F-0432-72B9-C1DD-AA73644A607B}"/>
              </a:ext>
            </a:extLst>
          </p:cNvPr>
          <p:cNvSpPr/>
          <p:nvPr/>
        </p:nvSpPr>
        <p:spPr>
          <a:xfrm>
            <a:off x="8274050" y="151436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FCC7936-C917-C556-3AE9-DDFA4A5F949E}"/>
              </a:ext>
            </a:extLst>
          </p:cNvPr>
          <p:cNvSpPr txBox="1">
            <a:spLocks/>
          </p:cNvSpPr>
          <p:nvPr/>
        </p:nvSpPr>
        <p:spPr>
          <a:xfrm>
            <a:off x="983070" y="1386714"/>
            <a:ext cx="6661739" cy="3860528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000" indent="-12600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1600" b="1" dirty="0" err="1">
                <a:latin typeface="Poppins" pitchFamily="2" charset="77"/>
                <a:cs typeface="Poppins" pitchFamily="2" charset="77"/>
              </a:rPr>
              <a:t>Idéaux</a:t>
            </a:r>
            <a:r>
              <a:rPr lang="en-US" sz="1600" b="1" dirty="0">
                <a:latin typeface="Poppins" pitchFamily="2" charset="77"/>
                <a:cs typeface="Poppins" pitchFamily="2" charset="77"/>
              </a:rPr>
              <a:t> </a:t>
            </a:r>
            <a:r>
              <a:rPr lang="en-US" sz="1600" b="1" dirty="0" err="1">
                <a:latin typeface="Poppins" pitchFamily="2" charset="77"/>
                <a:cs typeface="Poppins" pitchFamily="2" charset="77"/>
              </a:rPr>
              <a:t>liés</a:t>
            </a:r>
            <a:r>
              <a:rPr lang="en-US" sz="1600" b="1" dirty="0">
                <a:latin typeface="Poppins" pitchFamily="2" charset="77"/>
                <a:cs typeface="Poppins" pitchFamily="2" charset="77"/>
              </a:rPr>
              <a:t> </a:t>
            </a:r>
            <a:r>
              <a:rPr lang="en-US" sz="1600" b="1" dirty="0" err="1">
                <a:latin typeface="Poppins" pitchFamily="2" charset="77"/>
                <a:cs typeface="Poppins" pitchFamily="2" charset="77"/>
              </a:rPr>
              <a:t>à</a:t>
            </a:r>
            <a:r>
              <a:rPr lang="en-US" sz="1600" b="1" dirty="0">
                <a:latin typeface="Poppins" pitchFamily="2" charset="77"/>
                <a:cs typeface="Poppins" pitchFamily="2" charset="77"/>
              </a:rPr>
              <a:t> </a:t>
            </a:r>
            <a:r>
              <a:rPr lang="en-US" sz="1600" b="1" dirty="0" err="1">
                <a:latin typeface="Poppins" pitchFamily="2" charset="77"/>
                <a:cs typeface="Poppins" pitchFamily="2" charset="77"/>
              </a:rPr>
              <a:t>l’apperence</a:t>
            </a:r>
            <a:endParaRPr lang="en-US" sz="1600" dirty="0">
              <a:cs typeface="Arial" panose="020B0604020202020204" pitchFamily="34" charset="0"/>
            </a:endParaRPr>
          </a:p>
          <a:p>
            <a:pPr marL="126000" indent="-12600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1600" dirty="0"/>
              <a:t>• Il </a:t>
            </a:r>
            <a:r>
              <a:rPr lang="en-US" sz="1600" dirty="0" err="1"/>
              <a:t>est</a:t>
            </a:r>
            <a:r>
              <a:rPr lang="en-US" sz="1600" dirty="0"/>
              <a:t> important de se rappeler que les images que </a:t>
            </a:r>
            <a:r>
              <a:rPr lang="en-US" sz="1600" dirty="0" err="1"/>
              <a:t>l’on</a:t>
            </a:r>
            <a:r>
              <a:rPr lang="en-US" sz="1600" dirty="0"/>
              <a:t> </a:t>
            </a:r>
            <a:r>
              <a:rPr lang="en-US" sz="1600" dirty="0" err="1"/>
              <a:t>voit</a:t>
            </a:r>
            <a:r>
              <a:rPr lang="en-US" sz="1600" dirty="0"/>
              <a:t> dans </a:t>
            </a:r>
            <a:r>
              <a:rPr lang="en-US" sz="1600" dirty="0" err="1"/>
              <a:t>toutes</a:t>
            </a:r>
            <a:r>
              <a:rPr lang="en-US" sz="1600" dirty="0"/>
              <a:t> </a:t>
            </a:r>
            <a:r>
              <a:rPr lang="en-US" sz="1600" dirty="0" err="1"/>
              <a:t>sortes</a:t>
            </a:r>
            <a:r>
              <a:rPr lang="en-US" sz="1600" dirty="0"/>
              <a:t> de </a:t>
            </a:r>
            <a:r>
              <a:rPr lang="en-US" sz="1600" dirty="0" err="1"/>
              <a:t>médias</a:t>
            </a:r>
            <a:r>
              <a:rPr lang="en-US" sz="1600" dirty="0"/>
              <a:t> ne </a:t>
            </a:r>
            <a:r>
              <a:rPr lang="en-US" sz="1600" dirty="0" err="1"/>
              <a:t>reflètent</a:t>
            </a:r>
            <a:r>
              <a:rPr lang="en-US" sz="1600" dirty="0"/>
              <a:t> pas </a:t>
            </a:r>
            <a:r>
              <a:rPr lang="en-US" sz="1600" dirty="0" err="1"/>
              <a:t>toujours</a:t>
            </a:r>
            <a:r>
              <a:rPr lang="en-US" sz="1600" dirty="0"/>
              <a:t> la </a:t>
            </a:r>
            <a:r>
              <a:rPr lang="en-US" sz="1600" dirty="0" err="1"/>
              <a:t>réalité</a:t>
            </a:r>
            <a:r>
              <a:rPr lang="en-US" sz="1600" dirty="0"/>
              <a:t> (les images </a:t>
            </a:r>
            <a:r>
              <a:rPr lang="en-US" sz="1600" dirty="0" err="1"/>
              <a:t>peuvent</a:t>
            </a:r>
            <a:r>
              <a:rPr lang="en-US" sz="1600" dirty="0"/>
              <a:t> </a:t>
            </a:r>
            <a:r>
              <a:rPr lang="en-US" sz="1600" dirty="0" err="1"/>
              <a:t>avoir</a:t>
            </a:r>
            <a:r>
              <a:rPr lang="en-US" sz="1600" dirty="0"/>
              <a:t> </a:t>
            </a:r>
            <a:r>
              <a:rPr lang="en-US" sz="1600" dirty="0" err="1"/>
              <a:t>été</a:t>
            </a:r>
            <a:r>
              <a:rPr lang="en-US" sz="1600" dirty="0"/>
              <a:t> </a:t>
            </a:r>
            <a:r>
              <a:rPr lang="en-US" sz="1600" dirty="0" err="1"/>
              <a:t>manipulées</a:t>
            </a:r>
            <a:r>
              <a:rPr lang="en-US" sz="1600" dirty="0"/>
              <a:t> </a:t>
            </a:r>
            <a:r>
              <a:rPr lang="en-US" sz="1600" dirty="0" err="1"/>
              <a:t>ou</a:t>
            </a:r>
            <a:r>
              <a:rPr lang="en-US" sz="1600" dirty="0"/>
              <a:t> </a:t>
            </a:r>
            <a:r>
              <a:rPr lang="en-US" sz="1600" dirty="0" err="1"/>
              <a:t>retouchées</a:t>
            </a:r>
            <a:r>
              <a:rPr lang="en-US" sz="1600" dirty="0"/>
              <a:t>)</a:t>
            </a:r>
          </a:p>
          <a:p>
            <a:pPr marL="126000" indent="-12600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1600" dirty="0"/>
              <a:t>• Il ne faut pas comparer des </a:t>
            </a:r>
            <a:r>
              <a:rPr lang="en-US" sz="1600" dirty="0" err="1"/>
              <a:t>vraies</a:t>
            </a:r>
            <a:r>
              <a:rPr lang="en-US" sz="1600" dirty="0"/>
              <a:t> </a:t>
            </a:r>
            <a:r>
              <a:rPr lang="en-US" sz="1600" dirty="0" err="1"/>
              <a:t>personnes</a:t>
            </a:r>
            <a:r>
              <a:rPr lang="en-US" sz="1600" dirty="0"/>
              <a:t> </a:t>
            </a:r>
            <a:r>
              <a:rPr lang="en-US" sz="1600" dirty="0" err="1"/>
              <a:t>à</a:t>
            </a:r>
            <a:r>
              <a:rPr lang="en-US" sz="1600" dirty="0"/>
              <a:t> des images retouches</a:t>
            </a:r>
          </a:p>
          <a:p>
            <a:pPr marL="126000" indent="-12600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1600" dirty="0"/>
              <a:t>• Il ne faut pas se comparer aux gens </a:t>
            </a:r>
            <a:r>
              <a:rPr lang="en-US" sz="1600" dirty="0" err="1"/>
              <a:t>présentés</a:t>
            </a:r>
            <a:r>
              <a:rPr lang="en-US" sz="1600" dirty="0"/>
              <a:t> dans les medias</a:t>
            </a:r>
          </a:p>
          <a:p>
            <a:pPr marL="126000" indent="-12600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1600" dirty="0"/>
              <a:t>• Nous </a:t>
            </a:r>
            <a:r>
              <a:rPr lang="en-US" sz="1600" dirty="0" err="1"/>
              <a:t>pouvons</a:t>
            </a:r>
            <a:r>
              <a:rPr lang="en-US" sz="1600" dirty="0"/>
              <a:t> </a:t>
            </a:r>
            <a:r>
              <a:rPr lang="en-US" sz="1600" dirty="0" err="1"/>
              <a:t>réfléchir</a:t>
            </a:r>
            <a:r>
              <a:rPr lang="en-US" sz="1600" dirty="0"/>
              <a:t> de </a:t>
            </a:r>
            <a:r>
              <a:rPr lang="en-US" sz="1600" dirty="0" err="1"/>
              <a:t>façon</a:t>
            </a:r>
            <a:r>
              <a:rPr lang="en-US" sz="1600" dirty="0"/>
              <a:t> critique et </a:t>
            </a:r>
            <a:r>
              <a:rPr lang="en-US" sz="1600" dirty="0" err="1"/>
              <a:t>agir</a:t>
            </a:r>
            <a:r>
              <a:rPr lang="en-US" sz="1600" dirty="0"/>
              <a:t> dans </a:t>
            </a:r>
            <a:r>
              <a:rPr lang="en-US" sz="1600" dirty="0" err="1"/>
              <a:t>notre</a:t>
            </a:r>
            <a:r>
              <a:rPr lang="en-US" sz="1600" dirty="0"/>
              <a:t> </a:t>
            </a:r>
            <a:r>
              <a:rPr lang="en-US" sz="1600" dirty="0" err="1"/>
              <a:t>communauté</a:t>
            </a:r>
            <a:r>
              <a:rPr lang="en-US" sz="1600" dirty="0"/>
              <a:t> pour changer </a:t>
            </a:r>
            <a:r>
              <a:rPr lang="en-US" sz="1600" dirty="0" err="1"/>
              <a:t>ces</a:t>
            </a:r>
            <a:r>
              <a:rPr lang="en-US" sz="1600" dirty="0"/>
              <a:t> messages et </a:t>
            </a:r>
            <a:r>
              <a:rPr lang="en-US" sz="1600" dirty="0" err="1"/>
              <a:t>leurs</a:t>
            </a:r>
            <a:r>
              <a:rPr lang="en-US" sz="1600" dirty="0"/>
              <a:t> impacts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947FCF-1FEC-A02D-FA2B-A9EFBC9434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721" y="-1104521"/>
            <a:ext cx="2794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649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1">
            <a:extLst>
              <a:ext uri="{FF2B5EF4-FFF2-40B4-BE49-F238E27FC236}">
                <a16:creationId xmlns:a16="http://schemas.microsoft.com/office/drawing/2014/main" id="{0595D1D1-ADBA-FD41-7BF1-708D88F3C572}"/>
              </a:ext>
            </a:extLst>
          </p:cNvPr>
          <p:cNvSpPr/>
          <p:nvPr/>
        </p:nvSpPr>
        <p:spPr>
          <a:xfrm>
            <a:off x="4494227" y="370630"/>
            <a:ext cx="6310787" cy="4804882"/>
          </a:xfrm>
          <a:prstGeom prst="triangle">
            <a:avLst>
              <a:gd name="adj" fmla="val 50178"/>
            </a:avLst>
          </a:prstGeom>
          <a:solidFill>
            <a:srgbClr val="6E4A8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E8A963-4A8C-93CC-F814-AE701572750F}"/>
              </a:ext>
            </a:extLst>
          </p:cNvPr>
          <p:cNvSpPr txBox="1"/>
          <p:nvPr/>
        </p:nvSpPr>
        <p:spPr>
          <a:xfrm>
            <a:off x="982681" y="2041855"/>
            <a:ext cx="3653114" cy="22006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Les «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médias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»,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qu’est-ce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c’est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Comment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manipule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-t-on les images?</a:t>
            </a:r>
          </a:p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Comment les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idéaux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liés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l’apparence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sont-ils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utilisés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dans </a:t>
            </a:r>
            <a:b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le marketing et la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publicité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Quel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l’impact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des messages dans les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médias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276F18-F7BA-7C4F-3373-E2E861790267}"/>
              </a:ext>
            </a:extLst>
          </p:cNvPr>
          <p:cNvSpPr txBox="1"/>
          <p:nvPr/>
        </p:nvSpPr>
        <p:spPr>
          <a:xfrm>
            <a:off x="970712" y="594574"/>
            <a:ext cx="6344487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Qu'allons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apprendre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aujourd’hui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FB4B317-030E-6C0E-AA9A-AE9E30D6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2 de 5</a:t>
            </a:r>
            <a:endParaRPr lang="en-US" sz="800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625DE00-0C30-E826-F036-F873E812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3</a:t>
            </a:fld>
            <a:endParaRPr lang="en-US" sz="8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6FC7C9-2206-56C1-D64F-A51B470AAD4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44AD3B0-B91C-65D4-835D-31A381F0E386}"/>
              </a:ext>
            </a:extLst>
          </p:cNvPr>
          <p:cNvGrpSpPr/>
          <p:nvPr/>
        </p:nvGrpSpPr>
        <p:grpSpPr>
          <a:xfrm>
            <a:off x="8107511" y="181768"/>
            <a:ext cx="1008117" cy="598632"/>
            <a:chOff x="4227801" y="3792865"/>
            <a:chExt cx="1008117" cy="598632"/>
          </a:xfrm>
          <a:solidFill>
            <a:srgbClr val="0072CE"/>
          </a:solidFill>
        </p:grpSpPr>
        <p:sp>
          <p:nvSpPr>
            <p:cNvPr id="8" name="Donut 3">
              <a:extLst>
                <a:ext uri="{FF2B5EF4-FFF2-40B4-BE49-F238E27FC236}">
                  <a16:creationId xmlns:a16="http://schemas.microsoft.com/office/drawing/2014/main" id="{DA265428-5408-B5DB-C168-391D672F2DD5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ADA56CE-6172-4640-6F78-651A41522AF7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  <a:grpFill/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5808D3E-4436-9153-AC38-85AE4E0CA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4D17B26-5C39-163C-5703-1624F3091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Donut 3">
            <a:extLst>
              <a:ext uri="{FF2B5EF4-FFF2-40B4-BE49-F238E27FC236}">
                <a16:creationId xmlns:a16="http://schemas.microsoft.com/office/drawing/2014/main" id="{1E4B9596-DB36-249C-600F-BCA04A8F4B18}"/>
              </a:ext>
            </a:extLst>
          </p:cNvPr>
          <p:cNvSpPr/>
          <p:nvPr/>
        </p:nvSpPr>
        <p:spPr>
          <a:xfrm rot="5400000">
            <a:off x="7933438" y="110014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6E4A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Plus 17">
            <a:extLst>
              <a:ext uri="{FF2B5EF4-FFF2-40B4-BE49-F238E27FC236}">
                <a16:creationId xmlns:a16="http://schemas.microsoft.com/office/drawing/2014/main" id="{AC250B7D-4AFD-E394-B551-9EA9CF78F1E0}"/>
              </a:ext>
            </a:extLst>
          </p:cNvPr>
          <p:cNvSpPr/>
          <p:nvPr/>
        </p:nvSpPr>
        <p:spPr>
          <a:xfrm>
            <a:off x="5365433" y="206200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B86417-A1A2-E0A3-FF57-EDC3714A6BC4}"/>
              </a:ext>
            </a:extLst>
          </p:cNvPr>
          <p:cNvSpPr/>
          <p:nvPr/>
        </p:nvSpPr>
        <p:spPr>
          <a:xfrm>
            <a:off x="4770588" y="1945331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4D429FA-3230-94A9-3BC4-8E72B0914184}"/>
              </a:ext>
            </a:extLst>
          </p:cNvPr>
          <p:cNvSpPr/>
          <p:nvPr/>
        </p:nvSpPr>
        <p:spPr>
          <a:xfrm>
            <a:off x="4899259" y="1419455"/>
            <a:ext cx="3100859" cy="3100859"/>
          </a:xfrm>
          <a:prstGeom prst="ellipse">
            <a:avLst/>
          </a:pr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13E8A6-7C07-F6B4-F0D9-504B98289D87}"/>
              </a:ext>
            </a:extLst>
          </p:cNvPr>
          <p:cNvSpPr txBox="1"/>
          <p:nvPr/>
        </p:nvSpPr>
        <p:spPr>
          <a:xfrm>
            <a:off x="4904394" y="1870440"/>
            <a:ext cx="30861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n-CA" sz="1600" b="1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N’oubliez</a:t>
            </a:r>
            <a:r>
              <a:rPr lang="en-CA" sz="1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pas </a:t>
            </a:r>
            <a:r>
              <a:rPr lang="en-CA" sz="1600" b="1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notre</a:t>
            </a:r>
            <a:r>
              <a:rPr lang="en-CA" sz="1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</a:t>
            </a:r>
            <a:br>
              <a:rPr lang="en-CA" sz="1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n-CA" sz="1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entente de </a:t>
            </a:r>
            <a:r>
              <a:rPr lang="en-CA" sz="1600" b="1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groupe</a:t>
            </a:r>
            <a:r>
              <a:rPr lang="en-CA" sz="1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!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Poser des questions 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Écouter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les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autres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lorsqu’ils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parlent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Respecter les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différences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Préserver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confidentialité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autant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qu’on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envie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5429D4-E14E-C4F1-FDD8-96DB568C53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92" y="-608898"/>
            <a:ext cx="3420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5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41558339-78E1-BF38-B853-8CC1905DAF36}"/>
              </a:ext>
            </a:extLst>
          </p:cNvPr>
          <p:cNvSpPr/>
          <p:nvPr/>
        </p:nvSpPr>
        <p:spPr>
          <a:xfrm>
            <a:off x="-13447" y="372978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950DB233-4D0A-7618-3EEF-7587302CC8EF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0072CE">
              <a:alpha val="304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B1AEEA3-CF60-FBA7-7DEC-CBA224605572}"/>
              </a:ext>
            </a:extLst>
          </p:cNvPr>
          <p:cNvGrpSpPr/>
          <p:nvPr/>
        </p:nvGrpSpPr>
        <p:grpSpPr>
          <a:xfrm flipH="1">
            <a:off x="6597308" y="886027"/>
            <a:ext cx="1008117" cy="598632"/>
            <a:chOff x="4227801" y="3792865"/>
            <a:chExt cx="1008117" cy="598632"/>
          </a:xfrm>
        </p:grpSpPr>
        <p:sp>
          <p:nvSpPr>
            <p:cNvPr id="17" name="Donut 3">
              <a:extLst>
                <a:ext uri="{FF2B5EF4-FFF2-40B4-BE49-F238E27FC236}">
                  <a16:creationId xmlns:a16="http://schemas.microsoft.com/office/drawing/2014/main" id="{4F67E1EB-9F4A-61E5-0BA7-F818806107CF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solidFill>
              <a:srgbClr val="0072C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00FE010-B0C1-4A3C-7B18-AADE5AEA038D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C0D0BE74-E0F8-36CF-0751-E12869B36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B6F8CC98-54E7-1A23-C4DB-510BBB014E8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Plus 21">
            <a:extLst>
              <a:ext uri="{FF2B5EF4-FFF2-40B4-BE49-F238E27FC236}">
                <a16:creationId xmlns:a16="http://schemas.microsoft.com/office/drawing/2014/main" id="{AEE4E08A-CE78-89B3-4E05-AE55F000E4A1}"/>
              </a:ext>
            </a:extLst>
          </p:cNvPr>
          <p:cNvSpPr/>
          <p:nvPr/>
        </p:nvSpPr>
        <p:spPr>
          <a:xfrm flipH="1" flipV="1">
            <a:off x="7451428" y="3924172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Donut 3">
            <a:extLst>
              <a:ext uri="{FF2B5EF4-FFF2-40B4-BE49-F238E27FC236}">
                <a16:creationId xmlns:a16="http://schemas.microsoft.com/office/drawing/2014/main" id="{FC6E5287-0400-2239-5982-DF9F34448577}"/>
              </a:ext>
            </a:extLst>
          </p:cNvPr>
          <p:cNvSpPr/>
          <p:nvPr/>
        </p:nvSpPr>
        <p:spPr>
          <a:xfrm rot="5400000">
            <a:off x="8132441" y="2867536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7AFD10A-B026-2092-91C1-712932C5B6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H="1">
            <a:off x="-1456661" y="1183401"/>
            <a:ext cx="3229987" cy="316665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2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4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2" y="645501"/>
            <a:ext cx="7145302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Les «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médias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», </a:t>
            </a:r>
            <a:b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</a:b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qu’est-ce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que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c’est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  <a:endParaRPr lang="en-GB" sz="3400" b="1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3809DC46-3DED-9989-6983-25EEB9BA7025}"/>
              </a:ext>
            </a:extLst>
          </p:cNvPr>
          <p:cNvSpPr/>
          <p:nvPr/>
        </p:nvSpPr>
        <p:spPr>
          <a:xfrm>
            <a:off x="1030140" y="2124435"/>
            <a:ext cx="1840651" cy="2190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CA" sz="1600" b="1" dirty="0" err="1">
                <a:latin typeface="Poppins" pitchFamily="2" charset="77"/>
                <a:cs typeface="Poppins" pitchFamily="2" charset="77"/>
              </a:rPr>
              <a:t>Médias</a:t>
            </a:r>
            <a:r>
              <a:rPr lang="en-CA" sz="1600" b="1" dirty="0">
                <a:latin typeface="Poppins" pitchFamily="2" charset="77"/>
                <a:cs typeface="Poppins" pitchFamily="2" charset="77"/>
              </a:rPr>
              <a:t> </a:t>
            </a:r>
            <a:r>
              <a:rPr lang="en-CA" sz="1600" b="1" dirty="0" err="1">
                <a:latin typeface="Poppins" pitchFamily="2" charset="77"/>
                <a:cs typeface="Poppins" pitchFamily="2" charset="77"/>
              </a:rPr>
              <a:t>professionnels</a:t>
            </a:r>
            <a:r>
              <a:rPr lang="en-CA" sz="1600" b="1" dirty="0">
                <a:latin typeface="Poppins" pitchFamily="2" charset="77"/>
                <a:cs typeface="Poppins" pitchFamily="2" charset="77"/>
              </a:rPr>
              <a:t> : </a:t>
            </a:r>
            <a:r>
              <a:rPr lang="en-CA" sz="1600" dirty="0" err="1">
                <a:latin typeface="Arial" panose="020B0604020202020204" pitchFamily="34" charset="0"/>
              </a:rPr>
              <a:t>publicités</a:t>
            </a:r>
            <a:r>
              <a:rPr lang="en-CA" sz="1600" dirty="0">
                <a:latin typeface="Arial" panose="020B0604020202020204" pitchFamily="34" charset="0"/>
              </a:rPr>
              <a:t> qui </a:t>
            </a:r>
            <a:r>
              <a:rPr lang="en-CA" sz="1600" dirty="0" err="1">
                <a:latin typeface="Arial" panose="020B0604020202020204" pitchFamily="34" charset="0"/>
              </a:rPr>
              <a:t>sont</a:t>
            </a:r>
            <a:r>
              <a:rPr lang="en-CA" sz="1600" dirty="0">
                <a:latin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</a:rPr>
              <a:t>payées</a:t>
            </a:r>
            <a:r>
              <a:rPr lang="en-CA" sz="1600" dirty="0">
                <a:latin typeface="Arial" panose="020B0604020202020204" pitchFamily="34" charset="0"/>
              </a:rPr>
              <a:t> par des </a:t>
            </a:r>
            <a:r>
              <a:rPr lang="en-CA" sz="1600" dirty="0" err="1">
                <a:latin typeface="Arial" panose="020B0604020202020204" pitchFamily="34" charset="0"/>
              </a:rPr>
              <a:t>entreprises</a:t>
            </a:r>
            <a:r>
              <a:rPr lang="en-CA" sz="1600" dirty="0">
                <a:latin typeface="Arial" panose="020B0604020202020204" pitchFamily="34" charset="0"/>
              </a:rPr>
              <a:t> et </a:t>
            </a:r>
            <a:r>
              <a:rPr lang="en-CA" sz="1600" dirty="0" err="1">
                <a:latin typeface="Arial" panose="020B0604020202020204" pitchFamily="34" charset="0"/>
              </a:rPr>
              <a:t>diffusées</a:t>
            </a:r>
            <a:r>
              <a:rPr lang="en-CA" sz="1600" dirty="0">
                <a:latin typeface="Arial" panose="020B0604020202020204" pitchFamily="34" charset="0"/>
              </a:rPr>
              <a:t> sur divers </a:t>
            </a:r>
            <a:r>
              <a:rPr lang="en-CA" sz="1600" dirty="0" err="1">
                <a:latin typeface="Arial" panose="020B0604020202020204" pitchFamily="34" charset="0"/>
              </a:rPr>
              <a:t>canaux</a:t>
            </a:r>
            <a:r>
              <a:rPr lang="en-CA" sz="1600" dirty="0">
                <a:latin typeface="Arial" panose="020B0604020202020204" pitchFamily="34" charset="0"/>
              </a:rPr>
              <a:t>.</a:t>
            </a:r>
          </a:p>
          <a:p>
            <a:pPr>
              <a:spcAft>
                <a:spcPts val="1000"/>
              </a:spcAft>
            </a:pP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6DB0325-4108-344A-FB1B-DF72DF53225B}"/>
              </a:ext>
            </a:extLst>
          </p:cNvPr>
          <p:cNvSpPr/>
          <p:nvPr/>
        </p:nvSpPr>
        <p:spPr>
          <a:xfrm>
            <a:off x="3084155" y="2124435"/>
            <a:ext cx="2197717" cy="2436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CA" sz="1600" b="1" dirty="0" err="1">
                <a:latin typeface="Poppins" pitchFamily="2" charset="77"/>
                <a:cs typeface="Poppins" pitchFamily="2" charset="77"/>
              </a:rPr>
              <a:t>Médias</a:t>
            </a:r>
            <a:r>
              <a:rPr lang="en-CA" sz="1600" b="1" dirty="0">
                <a:latin typeface="Poppins" pitchFamily="2" charset="77"/>
                <a:cs typeface="Poppins" pitchFamily="2" charset="77"/>
              </a:rPr>
              <a:t> </a:t>
            </a:r>
            <a:r>
              <a:rPr lang="en-CA" sz="1600" b="1" dirty="0" err="1">
                <a:latin typeface="Poppins" pitchFamily="2" charset="77"/>
                <a:cs typeface="Poppins" pitchFamily="2" charset="77"/>
              </a:rPr>
              <a:t>sociaux</a:t>
            </a:r>
            <a:r>
              <a:rPr lang="en-CA" sz="1600" b="1" dirty="0">
                <a:latin typeface="Poppins" pitchFamily="2" charset="77"/>
                <a:cs typeface="Poppins" pitchFamily="2" charset="77"/>
              </a:rPr>
              <a:t> </a:t>
            </a:r>
            <a:br>
              <a:rPr lang="en-CA" sz="1600" b="1" dirty="0">
                <a:latin typeface="Poppins" pitchFamily="2" charset="77"/>
                <a:cs typeface="Poppins" pitchFamily="2" charset="77"/>
              </a:rPr>
            </a:br>
            <a:r>
              <a:rPr lang="en-CA" sz="1600" b="1" dirty="0">
                <a:latin typeface="Poppins" pitchFamily="2" charset="77"/>
                <a:cs typeface="Poppins" pitchFamily="2" charset="77"/>
              </a:rPr>
              <a:t>et </a:t>
            </a:r>
            <a:r>
              <a:rPr lang="en-CA" sz="1600" b="1" dirty="0" err="1">
                <a:latin typeface="Poppins" pitchFamily="2" charset="77"/>
                <a:cs typeface="Poppins" pitchFamily="2" charset="77"/>
              </a:rPr>
              <a:t>personnels</a:t>
            </a:r>
            <a:r>
              <a:rPr lang="en-CA" sz="1600" b="1" dirty="0">
                <a:latin typeface="Poppins" pitchFamily="2" charset="77"/>
                <a:cs typeface="Poppins" pitchFamily="2" charset="77"/>
              </a:rPr>
              <a:t> : </a:t>
            </a:r>
            <a:br>
              <a:rPr lang="en-CA" sz="1600" b="1" dirty="0">
                <a:latin typeface="Poppins" pitchFamily="2" charset="77"/>
                <a:cs typeface="Poppins" pitchFamily="2" charset="77"/>
              </a:rPr>
            </a:br>
            <a:r>
              <a:rPr lang="en-CA" sz="1600" dirty="0">
                <a:latin typeface="Arial" panose="020B0604020202020204" pitchFamily="34" charset="0"/>
              </a:rPr>
              <a:t>images, messages </a:t>
            </a:r>
            <a:br>
              <a:rPr lang="en-CA" sz="1600" dirty="0">
                <a:latin typeface="Arial" panose="020B0604020202020204" pitchFamily="34" charset="0"/>
              </a:rPr>
            </a:br>
            <a:r>
              <a:rPr lang="en-CA" sz="1600" dirty="0">
                <a:latin typeface="Arial" panose="020B0604020202020204" pitchFamily="34" charset="0"/>
              </a:rPr>
              <a:t>et </a:t>
            </a:r>
            <a:r>
              <a:rPr lang="en-CA" sz="1600" dirty="0" err="1">
                <a:latin typeface="Arial" panose="020B0604020202020204" pitchFamily="34" charset="0"/>
              </a:rPr>
              <a:t>vidéos</a:t>
            </a:r>
            <a:r>
              <a:rPr lang="en-CA" sz="1600" dirty="0">
                <a:latin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</a:rPr>
              <a:t>produits</a:t>
            </a:r>
            <a:r>
              <a:rPr lang="en-CA" sz="1600" dirty="0">
                <a:latin typeface="Arial" panose="020B0604020202020204" pitchFamily="34" charset="0"/>
              </a:rPr>
              <a:t> par </a:t>
            </a:r>
            <a:r>
              <a:rPr lang="en-CA" sz="1600" dirty="0" err="1">
                <a:latin typeface="Arial" panose="020B0604020202020204" pitchFamily="34" charset="0"/>
              </a:rPr>
              <a:t>vous</a:t>
            </a:r>
            <a:r>
              <a:rPr lang="en-CA" sz="1600" dirty="0">
                <a:latin typeface="Arial" panose="020B0604020202020204" pitchFamily="34" charset="0"/>
              </a:rPr>
              <a:t> et </a:t>
            </a:r>
            <a:r>
              <a:rPr lang="en-CA" sz="1600" dirty="0" err="1">
                <a:latin typeface="Arial" panose="020B0604020202020204" pitchFamily="34" charset="0"/>
              </a:rPr>
              <a:t>d’autres</a:t>
            </a:r>
            <a:r>
              <a:rPr lang="en-CA" sz="1600" dirty="0">
                <a:latin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</a:rPr>
              <a:t>personnes</a:t>
            </a:r>
            <a:r>
              <a:rPr lang="en-CA" sz="1600" dirty="0">
                <a:latin typeface="Arial" panose="020B0604020202020204" pitchFamily="34" charset="0"/>
              </a:rPr>
              <a:t> avec qui </a:t>
            </a:r>
            <a:r>
              <a:rPr lang="en-CA" sz="1600" dirty="0" err="1">
                <a:latin typeface="Arial" panose="020B0604020202020204" pitchFamily="34" charset="0"/>
              </a:rPr>
              <a:t>vous</a:t>
            </a:r>
            <a:r>
              <a:rPr lang="en-CA" sz="1600" dirty="0">
                <a:latin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</a:rPr>
              <a:t>interagissez</a:t>
            </a:r>
            <a:r>
              <a:rPr lang="en-CA" sz="1600" dirty="0">
                <a:latin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</a:rPr>
              <a:t>en</a:t>
            </a:r>
            <a:r>
              <a:rPr lang="en-CA" sz="1600" dirty="0">
                <a:latin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</a:rPr>
              <a:t>personne</a:t>
            </a:r>
            <a:r>
              <a:rPr lang="en-CA" sz="1600" dirty="0">
                <a:latin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</a:rPr>
              <a:t>ou</a:t>
            </a:r>
            <a:r>
              <a:rPr lang="en-CA" sz="1600" dirty="0">
                <a:latin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</a:rPr>
              <a:t>en</a:t>
            </a:r>
            <a:r>
              <a:rPr lang="en-CA" sz="1600" dirty="0">
                <a:latin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</a:rPr>
              <a:t>ligne</a:t>
            </a:r>
            <a:r>
              <a:rPr lang="en-CA" sz="1600" dirty="0">
                <a:latin typeface="Arial" panose="020B0604020202020204" pitchFamily="34" charset="0"/>
              </a:rPr>
              <a:t>.</a:t>
            </a:r>
          </a:p>
          <a:p>
            <a:pPr>
              <a:spcAft>
                <a:spcPts val="1000"/>
              </a:spcAft>
            </a:pP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B26CC8B-5242-8F1C-DDF3-784588E1337B}"/>
              </a:ext>
            </a:extLst>
          </p:cNvPr>
          <p:cNvSpPr/>
          <p:nvPr/>
        </p:nvSpPr>
        <p:spPr>
          <a:xfrm>
            <a:off x="5443906" y="2124435"/>
            <a:ext cx="24454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CA" sz="1600" b="1" dirty="0" err="1">
                <a:latin typeface="Poppins" pitchFamily="2" charset="77"/>
                <a:cs typeface="Poppins" pitchFamily="2" charset="77"/>
              </a:rPr>
              <a:t>Influenceurs</a:t>
            </a:r>
            <a:r>
              <a:rPr lang="en-CA" sz="1600" b="1" dirty="0">
                <a:latin typeface="Poppins" pitchFamily="2" charset="77"/>
                <a:cs typeface="Poppins" pitchFamily="2" charset="77"/>
              </a:rPr>
              <a:t>: </a:t>
            </a:r>
            <a:br>
              <a:rPr lang="en-CA" sz="1600" b="1" dirty="0">
                <a:latin typeface="Poppins" pitchFamily="2" charset="77"/>
                <a:cs typeface="Poppins" pitchFamily="2" charset="77"/>
              </a:rPr>
            </a:br>
            <a:r>
              <a:rPr lang="en-CA" sz="1600" dirty="0" err="1">
                <a:latin typeface="Arial" panose="020B0604020202020204" pitchFamily="34" charset="0"/>
              </a:rPr>
              <a:t>ils</a:t>
            </a:r>
            <a:r>
              <a:rPr lang="en-CA" sz="1600" dirty="0">
                <a:latin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</a:rPr>
              <a:t>sont</a:t>
            </a:r>
            <a:r>
              <a:rPr lang="en-CA" sz="1600" dirty="0">
                <a:latin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</a:rPr>
              <a:t>populaires</a:t>
            </a:r>
            <a:r>
              <a:rPr lang="en-CA" sz="1600" dirty="0">
                <a:latin typeface="Arial" panose="020B0604020202020204" pitchFamily="34" charset="0"/>
              </a:rPr>
              <a:t> sur les </a:t>
            </a:r>
            <a:r>
              <a:rPr lang="en-CA" sz="1600" dirty="0" err="1">
                <a:latin typeface="Arial" panose="020B0604020202020204" pitchFamily="34" charset="0"/>
              </a:rPr>
              <a:t>médias</a:t>
            </a:r>
            <a:r>
              <a:rPr lang="en-CA" sz="1600" dirty="0">
                <a:latin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</a:rPr>
              <a:t>sociaux</a:t>
            </a:r>
            <a:r>
              <a:rPr lang="en-CA" sz="1600" dirty="0">
                <a:latin typeface="Arial" panose="020B0604020202020204" pitchFamily="34" charset="0"/>
              </a:rPr>
              <a:t> et se </a:t>
            </a:r>
            <a:r>
              <a:rPr lang="en-CA" sz="1600" dirty="0" err="1">
                <a:latin typeface="Arial" panose="020B0604020202020204" pitchFamily="34" charset="0"/>
              </a:rPr>
              <a:t>situent</a:t>
            </a:r>
            <a:r>
              <a:rPr lang="en-CA" sz="1600" dirty="0">
                <a:latin typeface="Arial" panose="020B0604020202020204" pitchFamily="34" charset="0"/>
              </a:rPr>
              <a:t> dans </a:t>
            </a:r>
            <a:r>
              <a:rPr lang="en-CA" sz="1600" dirty="0" err="1">
                <a:latin typeface="Arial" panose="020B0604020202020204" pitchFamily="34" charset="0"/>
              </a:rPr>
              <a:t>une</a:t>
            </a:r>
            <a:r>
              <a:rPr lang="en-CA" sz="1600" dirty="0">
                <a:latin typeface="Arial" panose="020B0604020202020204" pitchFamily="34" charset="0"/>
              </a:rPr>
              <a:t> zone grise entre les </a:t>
            </a:r>
            <a:r>
              <a:rPr lang="en-CA" sz="1600" dirty="0" err="1">
                <a:latin typeface="Arial" panose="020B0604020202020204" pitchFamily="34" charset="0"/>
              </a:rPr>
              <a:t>médias</a:t>
            </a:r>
            <a:r>
              <a:rPr lang="en-CA" sz="1600" dirty="0">
                <a:latin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</a:rPr>
              <a:t>personnels</a:t>
            </a:r>
            <a:r>
              <a:rPr lang="en-CA" sz="1600" dirty="0">
                <a:latin typeface="Arial" panose="020B0604020202020204" pitchFamily="34" charset="0"/>
              </a:rPr>
              <a:t> et les </a:t>
            </a:r>
            <a:r>
              <a:rPr lang="en-CA" sz="1600" dirty="0" err="1">
                <a:latin typeface="Arial" panose="020B0604020202020204" pitchFamily="34" charset="0"/>
              </a:rPr>
              <a:t>médias</a:t>
            </a:r>
            <a:r>
              <a:rPr lang="en-CA" sz="1600" dirty="0">
                <a:latin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</a:rPr>
              <a:t>professionnels</a:t>
            </a:r>
            <a:r>
              <a:rPr lang="en-CA" sz="1600" dirty="0">
                <a:latin typeface="Arial" panose="020B0604020202020204" pitchFamily="34" charset="0"/>
              </a:rPr>
              <a:t>.</a:t>
            </a: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8461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>
            <a:extLst>
              <a:ext uri="{FF2B5EF4-FFF2-40B4-BE49-F238E27FC236}">
                <a16:creationId xmlns:a16="http://schemas.microsoft.com/office/drawing/2014/main" id="{F955D850-29A4-E95D-838B-47C2FDDA4A1F}"/>
              </a:ext>
            </a:extLst>
          </p:cNvPr>
          <p:cNvSpPr/>
          <p:nvPr/>
        </p:nvSpPr>
        <p:spPr>
          <a:xfrm>
            <a:off x="-1186" y="3685971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FFD500">
              <a:alpha val="3013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F52BE5B1-895C-C680-2455-2AEB65B37BF5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" name="Donut 3">
            <a:extLst>
              <a:ext uri="{FF2B5EF4-FFF2-40B4-BE49-F238E27FC236}">
                <a16:creationId xmlns:a16="http://schemas.microsoft.com/office/drawing/2014/main" id="{9855662D-B3BD-28EB-F709-43DCC84914CC}"/>
              </a:ext>
            </a:extLst>
          </p:cNvPr>
          <p:cNvSpPr/>
          <p:nvPr/>
        </p:nvSpPr>
        <p:spPr>
          <a:xfrm rot="5400000">
            <a:off x="8075052" y="100365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2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5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0" y="525750"/>
            <a:ext cx="6312405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Comment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manipule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-t-on les images?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Donut 3">
            <a:extLst>
              <a:ext uri="{FF2B5EF4-FFF2-40B4-BE49-F238E27FC236}">
                <a16:creationId xmlns:a16="http://schemas.microsoft.com/office/drawing/2014/main" id="{A12F7CD1-DE7B-DBFF-8BFD-73C0FDEF1598}"/>
              </a:ext>
            </a:extLst>
          </p:cNvPr>
          <p:cNvSpPr/>
          <p:nvPr/>
        </p:nvSpPr>
        <p:spPr>
          <a:xfrm rot="5400000">
            <a:off x="4863766" y="-360524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4C2EBF-DE55-0CDA-39DC-A0907A320399}"/>
              </a:ext>
            </a:extLst>
          </p:cNvPr>
          <p:cNvGrpSpPr/>
          <p:nvPr/>
        </p:nvGrpSpPr>
        <p:grpSpPr>
          <a:xfrm>
            <a:off x="5619990" y="-565039"/>
            <a:ext cx="219808" cy="204515"/>
            <a:chOff x="5016110" y="4186982"/>
            <a:chExt cx="219808" cy="204515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56BBAAB-F5D4-A9BB-56DB-65075F237ED2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E90704-79D1-FBD6-A30B-F9B94FA76F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Plus 17">
            <a:extLst>
              <a:ext uri="{FF2B5EF4-FFF2-40B4-BE49-F238E27FC236}">
                <a16:creationId xmlns:a16="http://schemas.microsoft.com/office/drawing/2014/main" id="{316F65B7-51B9-040D-4960-23C46E7B3452}"/>
              </a:ext>
            </a:extLst>
          </p:cNvPr>
          <p:cNvSpPr/>
          <p:nvPr/>
        </p:nvSpPr>
        <p:spPr>
          <a:xfrm flipH="1" flipV="1">
            <a:off x="902767" y="3094534"/>
            <a:ext cx="241300" cy="242095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D60B456-D14D-2115-F312-E65D80C80239}"/>
              </a:ext>
            </a:extLst>
          </p:cNvPr>
          <p:cNvSpPr/>
          <p:nvPr/>
        </p:nvSpPr>
        <p:spPr>
          <a:xfrm flipH="1" flipV="1">
            <a:off x="8274206" y="3474885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078A71E-BBA3-1818-4C6A-806E75609F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100" y="-1312405"/>
            <a:ext cx="279400" cy="4203700"/>
          </a:xfrm>
          <a:prstGeom prst="rect">
            <a:avLst/>
          </a:prstGeom>
        </p:spPr>
      </p:pic>
      <p:pic>
        <p:nvPicPr>
          <p:cNvPr id="3" name="Online Media 2" descr="Égoportrait">
            <a:hlinkClick r:id="" action="ppaction://media"/>
            <a:extLst>
              <a:ext uri="{FF2B5EF4-FFF2-40B4-BE49-F238E27FC236}">
                <a16:creationId xmlns:a16="http://schemas.microsoft.com/office/drawing/2014/main" id="{AF227785-1556-6001-EBB5-FF1FFBD9B47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973300" y="1759046"/>
            <a:ext cx="5084367" cy="2872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0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>
            <a:extLst>
              <a:ext uri="{FF2B5EF4-FFF2-40B4-BE49-F238E27FC236}">
                <a16:creationId xmlns:a16="http://schemas.microsoft.com/office/drawing/2014/main" id="{F955D850-29A4-E95D-838B-47C2FDDA4A1F}"/>
              </a:ext>
            </a:extLst>
          </p:cNvPr>
          <p:cNvSpPr/>
          <p:nvPr/>
        </p:nvSpPr>
        <p:spPr>
          <a:xfrm>
            <a:off x="-1186" y="3685971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0072CE">
              <a:alpha val="3013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F52BE5B1-895C-C680-2455-2AEB65B37BF5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" name="Donut 3">
            <a:extLst>
              <a:ext uri="{FF2B5EF4-FFF2-40B4-BE49-F238E27FC236}">
                <a16:creationId xmlns:a16="http://schemas.microsoft.com/office/drawing/2014/main" id="{9855662D-B3BD-28EB-F709-43DCC84914CC}"/>
              </a:ext>
            </a:extLst>
          </p:cNvPr>
          <p:cNvSpPr/>
          <p:nvPr/>
        </p:nvSpPr>
        <p:spPr>
          <a:xfrm rot="5400000">
            <a:off x="8075052" y="100365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2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6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0" y="525750"/>
            <a:ext cx="6312405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Comment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manipule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-t-on les images?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Donut 3">
            <a:extLst>
              <a:ext uri="{FF2B5EF4-FFF2-40B4-BE49-F238E27FC236}">
                <a16:creationId xmlns:a16="http://schemas.microsoft.com/office/drawing/2014/main" id="{A12F7CD1-DE7B-DBFF-8BFD-73C0FDEF1598}"/>
              </a:ext>
            </a:extLst>
          </p:cNvPr>
          <p:cNvSpPr/>
          <p:nvPr/>
        </p:nvSpPr>
        <p:spPr>
          <a:xfrm rot="5400000">
            <a:off x="4863766" y="-360524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4C2EBF-DE55-0CDA-39DC-A0907A320399}"/>
              </a:ext>
            </a:extLst>
          </p:cNvPr>
          <p:cNvGrpSpPr/>
          <p:nvPr/>
        </p:nvGrpSpPr>
        <p:grpSpPr>
          <a:xfrm>
            <a:off x="5619990" y="-565039"/>
            <a:ext cx="219808" cy="204515"/>
            <a:chOff x="5016110" y="4186982"/>
            <a:chExt cx="219808" cy="204515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56BBAAB-F5D4-A9BB-56DB-65075F237ED2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E90704-79D1-FBD6-A30B-F9B94FA76F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Plus 17">
            <a:extLst>
              <a:ext uri="{FF2B5EF4-FFF2-40B4-BE49-F238E27FC236}">
                <a16:creationId xmlns:a16="http://schemas.microsoft.com/office/drawing/2014/main" id="{316F65B7-51B9-040D-4960-23C46E7B3452}"/>
              </a:ext>
            </a:extLst>
          </p:cNvPr>
          <p:cNvSpPr/>
          <p:nvPr/>
        </p:nvSpPr>
        <p:spPr>
          <a:xfrm flipH="1" flipV="1">
            <a:off x="809877" y="3008209"/>
            <a:ext cx="241300" cy="242095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D60B456-D14D-2115-F312-E65D80C80239}"/>
              </a:ext>
            </a:extLst>
          </p:cNvPr>
          <p:cNvSpPr/>
          <p:nvPr/>
        </p:nvSpPr>
        <p:spPr>
          <a:xfrm flipH="1" flipV="1">
            <a:off x="8274206" y="3474885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D3CAF2-77FD-0495-13F5-DD1295FBB8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35" y="-708357"/>
            <a:ext cx="279400" cy="4203700"/>
          </a:xfrm>
          <a:prstGeom prst="rect">
            <a:avLst/>
          </a:prstGeom>
        </p:spPr>
      </p:pic>
      <p:pic>
        <p:nvPicPr>
          <p:cNvPr id="2" name="Online Media 2" descr="Dove présente Un selfie à contre-courant">
            <a:hlinkClick r:id="" action="ppaction://media"/>
            <a:extLst>
              <a:ext uri="{FF2B5EF4-FFF2-40B4-BE49-F238E27FC236}">
                <a16:creationId xmlns:a16="http://schemas.microsoft.com/office/drawing/2014/main" id="{0669CA48-F30F-F73A-5B07-6188E64E647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959120" y="1723040"/>
            <a:ext cx="5184576" cy="2929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10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1">
            <a:extLst>
              <a:ext uri="{FF2B5EF4-FFF2-40B4-BE49-F238E27FC236}">
                <a16:creationId xmlns:a16="http://schemas.microsoft.com/office/drawing/2014/main" id="{0595D1D1-ADBA-FD41-7BF1-708D88F3C572}"/>
              </a:ext>
            </a:extLst>
          </p:cNvPr>
          <p:cNvSpPr/>
          <p:nvPr/>
        </p:nvSpPr>
        <p:spPr>
          <a:xfrm>
            <a:off x="4494227" y="370630"/>
            <a:ext cx="6310787" cy="4804882"/>
          </a:xfrm>
          <a:prstGeom prst="triangle">
            <a:avLst>
              <a:gd name="adj" fmla="val 50178"/>
            </a:avLst>
          </a:prstGeom>
          <a:solidFill>
            <a:srgbClr val="0072CE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276F18-F7BA-7C4F-3373-E2E861790267}"/>
              </a:ext>
            </a:extLst>
          </p:cNvPr>
          <p:cNvSpPr txBox="1"/>
          <p:nvPr/>
        </p:nvSpPr>
        <p:spPr>
          <a:xfrm>
            <a:off x="970713" y="594573"/>
            <a:ext cx="412268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Discussion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FB4B317-030E-6C0E-AA9A-AE9E30D6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2 de 5</a:t>
            </a:r>
            <a:endParaRPr lang="en-US" sz="800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625DE00-0C30-E826-F036-F873E812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7</a:t>
            </a:fld>
            <a:endParaRPr lang="en-US" sz="8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6FC7C9-2206-56C1-D64F-A51B470AAD4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44AD3B0-B91C-65D4-835D-31A381F0E386}"/>
              </a:ext>
            </a:extLst>
          </p:cNvPr>
          <p:cNvGrpSpPr/>
          <p:nvPr/>
        </p:nvGrpSpPr>
        <p:grpSpPr>
          <a:xfrm>
            <a:off x="7514414" y="3000971"/>
            <a:ext cx="1008117" cy="598632"/>
            <a:chOff x="4227801" y="3792865"/>
            <a:chExt cx="1008117" cy="598632"/>
          </a:xfrm>
          <a:solidFill>
            <a:srgbClr val="0072CE"/>
          </a:solidFill>
        </p:grpSpPr>
        <p:sp>
          <p:nvSpPr>
            <p:cNvPr id="8" name="Donut 3">
              <a:extLst>
                <a:ext uri="{FF2B5EF4-FFF2-40B4-BE49-F238E27FC236}">
                  <a16:creationId xmlns:a16="http://schemas.microsoft.com/office/drawing/2014/main" id="{DA265428-5408-B5DB-C168-391D672F2DD5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ADA56CE-6172-4640-6F78-651A41522AF7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  <a:grpFill/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5808D3E-4436-9153-AC38-85AE4E0CA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4D17B26-5C39-163C-5703-1624F3091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Donut 3">
            <a:extLst>
              <a:ext uri="{FF2B5EF4-FFF2-40B4-BE49-F238E27FC236}">
                <a16:creationId xmlns:a16="http://schemas.microsoft.com/office/drawing/2014/main" id="{1E4B9596-DB36-249C-600F-BCA04A8F4B18}"/>
              </a:ext>
            </a:extLst>
          </p:cNvPr>
          <p:cNvSpPr/>
          <p:nvPr/>
        </p:nvSpPr>
        <p:spPr>
          <a:xfrm rot="5400000">
            <a:off x="7933438" y="110014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Plus 17">
            <a:extLst>
              <a:ext uri="{FF2B5EF4-FFF2-40B4-BE49-F238E27FC236}">
                <a16:creationId xmlns:a16="http://schemas.microsoft.com/office/drawing/2014/main" id="{AC250B7D-4AFD-E394-B551-9EA9CF78F1E0}"/>
              </a:ext>
            </a:extLst>
          </p:cNvPr>
          <p:cNvSpPr/>
          <p:nvPr/>
        </p:nvSpPr>
        <p:spPr>
          <a:xfrm>
            <a:off x="6272115" y="575381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B86417-A1A2-E0A3-FF57-EDC3714A6BC4}"/>
              </a:ext>
            </a:extLst>
          </p:cNvPr>
          <p:cNvSpPr/>
          <p:nvPr/>
        </p:nvSpPr>
        <p:spPr>
          <a:xfrm>
            <a:off x="5378082" y="835842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A6F1D07-CD50-24C4-655A-EF51FBC3005E}"/>
              </a:ext>
            </a:extLst>
          </p:cNvPr>
          <p:cNvSpPr/>
          <p:nvPr/>
        </p:nvSpPr>
        <p:spPr>
          <a:xfrm>
            <a:off x="970713" y="1302496"/>
            <a:ext cx="6124568" cy="3195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288000" fontAlgn="base">
              <a:spcBef>
                <a:spcPts val="1000"/>
              </a:spcBef>
              <a:spcAft>
                <a:spcPts val="1000"/>
              </a:spcAft>
              <a:buClr>
                <a:schemeClr val="bg1"/>
              </a:buClr>
            </a:pPr>
            <a:r>
              <a:rPr lang="en-CA" sz="1600" b="1" dirty="0">
                <a:solidFill>
                  <a:srgbClr val="0072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 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Comment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cette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personne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a-t-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elle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modifié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son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apparence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avant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de prendre un selfie?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Quelles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techniques a-t-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elle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utilisées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? Comment la photo a-t-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elle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été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modifiée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après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avoir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été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prise?</a:t>
            </a:r>
          </a:p>
          <a:p>
            <a:pPr marL="288000" indent="-288000" fontAlgn="base">
              <a:spcBef>
                <a:spcPts val="1000"/>
              </a:spcBef>
              <a:spcAft>
                <a:spcPts val="1000"/>
              </a:spcAft>
              <a:buClr>
                <a:schemeClr val="bg1"/>
              </a:buClr>
            </a:pPr>
            <a:r>
              <a:rPr lang="en-CA" sz="1600" b="1" dirty="0">
                <a:solidFill>
                  <a:srgbClr val="0072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Réfléchissez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à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la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façon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dont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le selfie a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été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modifié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et ne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reflète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plus la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réalité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. Comment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croyez-vous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que la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personne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dans la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vidéo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s’est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sentie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pendant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ce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processus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de retouches?</a:t>
            </a:r>
          </a:p>
          <a:p>
            <a:pPr marL="288000" indent="-288000" fontAlgn="base">
              <a:spcBef>
                <a:spcPts val="1000"/>
              </a:spcBef>
              <a:spcAft>
                <a:spcPts val="1000"/>
              </a:spcAft>
              <a:buClr>
                <a:schemeClr val="bg1"/>
              </a:buClr>
            </a:pPr>
            <a:r>
              <a:rPr lang="en-CA" sz="1600" b="1" dirty="0">
                <a:solidFill>
                  <a:srgbClr val="0072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Selon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vous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, comment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pourrait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se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sentir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une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personne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qui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voit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le selfie final? Que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pourrait-elle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penser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?</a:t>
            </a:r>
          </a:p>
          <a:p>
            <a:pPr marL="288000" indent="-288000" fontAlgn="base">
              <a:spcAft>
                <a:spcPts val="1000"/>
              </a:spcAft>
              <a:buClr>
                <a:schemeClr val="bg1"/>
              </a:buClr>
            </a:pPr>
            <a:r>
              <a:rPr lang="en-CA" sz="1600" b="1" dirty="0">
                <a:solidFill>
                  <a:srgbClr val="0072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 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Qui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profite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de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l’idéal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lié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à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l’apparence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qui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est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créé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lorsque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les gens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publient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ce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genre de selfie?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AA7C969-FD4D-CE64-8961-CA87883D5D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72" y="-1501896"/>
            <a:ext cx="3420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9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41558339-78E1-BF38-B853-8CC1905DAF36}"/>
              </a:ext>
            </a:extLst>
          </p:cNvPr>
          <p:cNvSpPr/>
          <p:nvPr/>
        </p:nvSpPr>
        <p:spPr>
          <a:xfrm>
            <a:off x="-1" y="375739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DC008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950DB233-4D0A-7618-3EEF-7587302CC8EF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B1AEEA3-CF60-FBA7-7DEC-CBA224605572}"/>
              </a:ext>
            </a:extLst>
          </p:cNvPr>
          <p:cNvGrpSpPr/>
          <p:nvPr/>
        </p:nvGrpSpPr>
        <p:grpSpPr>
          <a:xfrm flipH="1">
            <a:off x="6899700" y="1207348"/>
            <a:ext cx="1008117" cy="598632"/>
            <a:chOff x="4227801" y="3792865"/>
            <a:chExt cx="1008117" cy="598632"/>
          </a:xfrm>
        </p:grpSpPr>
        <p:sp>
          <p:nvSpPr>
            <p:cNvPr id="17" name="Donut 3">
              <a:extLst>
                <a:ext uri="{FF2B5EF4-FFF2-40B4-BE49-F238E27FC236}">
                  <a16:creationId xmlns:a16="http://schemas.microsoft.com/office/drawing/2014/main" id="{4F67E1EB-9F4A-61E5-0BA7-F818806107CF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solidFill>
              <a:srgbClr val="0072C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00FE010-B0C1-4A3C-7B18-AADE5AEA038D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C0D0BE74-E0F8-36CF-0751-E12869B36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B6F8CC98-54E7-1A23-C4DB-510BBB014E8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Plus 21">
            <a:extLst>
              <a:ext uri="{FF2B5EF4-FFF2-40B4-BE49-F238E27FC236}">
                <a16:creationId xmlns:a16="http://schemas.microsoft.com/office/drawing/2014/main" id="{AEE4E08A-CE78-89B3-4E05-AE55F000E4A1}"/>
              </a:ext>
            </a:extLst>
          </p:cNvPr>
          <p:cNvSpPr/>
          <p:nvPr/>
        </p:nvSpPr>
        <p:spPr>
          <a:xfrm flipH="1" flipV="1">
            <a:off x="6791287" y="129849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Donut 3">
            <a:extLst>
              <a:ext uri="{FF2B5EF4-FFF2-40B4-BE49-F238E27FC236}">
                <a16:creationId xmlns:a16="http://schemas.microsoft.com/office/drawing/2014/main" id="{FC6E5287-0400-2239-5982-DF9F34448577}"/>
              </a:ext>
            </a:extLst>
          </p:cNvPr>
          <p:cNvSpPr/>
          <p:nvPr/>
        </p:nvSpPr>
        <p:spPr>
          <a:xfrm rot="5400000">
            <a:off x="8328211" y="755616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7AFD10A-B026-2092-91C1-712932C5B6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H="1">
            <a:off x="-1456661" y="1167903"/>
            <a:ext cx="3229987" cy="316665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2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8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20E0193-E318-DD2D-BB6F-8C00DBBF091D}"/>
              </a:ext>
            </a:extLst>
          </p:cNvPr>
          <p:cNvSpPr txBox="1"/>
          <p:nvPr/>
        </p:nvSpPr>
        <p:spPr>
          <a:xfrm>
            <a:off x="970712" y="220949"/>
            <a:ext cx="533749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Comment les </a:t>
            </a:r>
            <a:r>
              <a:rPr lang="en-US" sz="30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idéaux</a:t>
            </a:r>
            <a:r>
              <a:rPr lang="en-US" sz="3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0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liés</a:t>
            </a:r>
            <a:r>
              <a:rPr lang="en-US" sz="3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0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à</a:t>
            </a:r>
            <a:r>
              <a:rPr lang="en-US" sz="3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0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l'apparence</a:t>
            </a:r>
            <a:r>
              <a:rPr lang="en-US" sz="3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0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sont-ils</a:t>
            </a:r>
            <a:r>
              <a:rPr lang="en-US" sz="3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0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utilisés</a:t>
            </a:r>
            <a:r>
              <a:rPr lang="en-US" sz="3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dans le marketing et la </a:t>
            </a:r>
            <a:r>
              <a:rPr lang="en-US" sz="30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publicité</a:t>
            </a:r>
            <a:r>
              <a:rPr lang="en-US" sz="3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  <a:endParaRPr lang="en-GB" sz="3000" b="1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B0EC039-F196-A9D8-3C79-AC081B48997B}"/>
              </a:ext>
            </a:extLst>
          </p:cNvPr>
          <p:cNvSpPr txBox="1">
            <a:spLocks/>
          </p:cNvSpPr>
          <p:nvPr/>
        </p:nvSpPr>
        <p:spPr>
          <a:xfrm>
            <a:off x="1024101" y="2605983"/>
            <a:ext cx="3901860" cy="2585451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600" dirty="0" err="1"/>
              <a:t>Qu’est-ce</a:t>
            </a:r>
            <a:r>
              <a:rPr lang="en-US" sz="1600" dirty="0"/>
              <a:t> qui </a:t>
            </a:r>
            <a:r>
              <a:rPr lang="en-US" sz="1600" dirty="0" err="1"/>
              <a:t>est</a:t>
            </a:r>
            <a:r>
              <a:rPr lang="en-US" sz="1600" dirty="0"/>
              <a:t> </a:t>
            </a:r>
            <a:r>
              <a:rPr lang="en-US" sz="1600" dirty="0" err="1"/>
              <a:t>vendu</a:t>
            </a:r>
            <a:r>
              <a:rPr lang="en-US" sz="1600" dirty="0"/>
              <a:t> dans </a:t>
            </a:r>
            <a:r>
              <a:rPr lang="en-US" sz="1600" dirty="0" err="1"/>
              <a:t>cette</a:t>
            </a:r>
            <a:r>
              <a:rPr lang="en-US" sz="1600" dirty="0"/>
              <a:t> </a:t>
            </a:r>
            <a:r>
              <a:rPr lang="en-US" sz="1600" dirty="0" err="1"/>
              <a:t>publicité</a:t>
            </a:r>
            <a:r>
              <a:rPr lang="en-US" sz="1600" dirty="0"/>
              <a:t>?</a:t>
            </a:r>
          </a:p>
          <a:p>
            <a:pPr>
              <a:lnSpc>
                <a:spcPct val="100000"/>
              </a:lnSpc>
            </a:pPr>
            <a:r>
              <a:rPr lang="en-US" sz="1600" dirty="0" err="1"/>
              <a:t>Pourquoi</a:t>
            </a:r>
            <a:r>
              <a:rPr lang="en-US" sz="1600" dirty="0"/>
              <a:t> </a:t>
            </a:r>
            <a:r>
              <a:rPr lang="en-US" sz="1600" dirty="0" err="1"/>
              <a:t>montre</a:t>
            </a:r>
            <a:r>
              <a:rPr lang="en-US" sz="1600" dirty="0"/>
              <a:t>-t-</a:t>
            </a:r>
            <a:r>
              <a:rPr lang="en-US" sz="1600" dirty="0" err="1"/>
              <a:t>elle</a:t>
            </a:r>
            <a:r>
              <a:rPr lang="en-US" sz="1600" dirty="0"/>
              <a:t> </a:t>
            </a:r>
            <a:r>
              <a:rPr lang="en-US" sz="1600" dirty="0" err="1"/>
              <a:t>une</a:t>
            </a:r>
            <a:r>
              <a:rPr lang="en-US" sz="1600" dirty="0"/>
              <a:t> </a:t>
            </a:r>
            <a:r>
              <a:rPr lang="en-US" sz="1600" dirty="0" err="1"/>
              <a:t>personne</a:t>
            </a:r>
            <a:r>
              <a:rPr lang="en-US" sz="1600" dirty="0"/>
              <a:t> qui a </a:t>
            </a:r>
            <a:r>
              <a:rPr lang="en-US" sz="1600" dirty="0" err="1"/>
              <a:t>cette</a:t>
            </a:r>
            <a:r>
              <a:rPr lang="en-US" sz="1600" dirty="0"/>
              <a:t> </a:t>
            </a:r>
            <a:r>
              <a:rPr lang="en-US" sz="1600" dirty="0" err="1"/>
              <a:t>apparence</a:t>
            </a:r>
            <a:r>
              <a:rPr lang="en-US" sz="1600" dirty="0"/>
              <a:t>?</a:t>
            </a:r>
          </a:p>
          <a:p>
            <a:pPr>
              <a:lnSpc>
                <a:spcPct val="100000"/>
              </a:lnSpc>
            </a:pPr>
            <a:r>
              <a:rPr lang="en-US" sz="1600" dirty="0" err="1"/>
              <a:t>Pourquoi</a:t>
            </a:r>
            <a:r>
              <a:rPr lang="en-US" sz="1600" dirty="0"/>
              <a:t> la photo de </a:t>
            </a:r>
            <a:r>
              <a:rPr lang="en-US" sz="1600" dirty="0" err="1"/>
              <a:t>cette</a:t>
            </a:r>
            <a:r>
              <a:rPr lang="en-US" sz="1600" dirty="0"/>
              <a:t> </a:t>
            </a:r>
            <a:r>
              <a:rPr lang="en-US" sz="1600" dirty="0" err="1"/>
              <a:t>personne</a:t>
            </a:r>
            <a:r>
              <a:rPr lang="en-US" sz="1600" dirty="0"/>
              <a:t> </a:t>
            </a:r>
            <a:r>
              <a:rPr lang="en-US" sz="1600" dirty="0" err="1"/>
              <a:t>serait-elle</a:t>
            </a:r>
            <a:r>
              <a:rPr lang="en-US" sz="1600" dirty="0"/>
              <a:t> </a:t>
            </a:r>
            <a:r>
              <a:rPr lang="en-US" sz="1600" dirty="0" err="1"/>
              <a:t>manipulée</a:t>
            </a:r>
            <a:r>
              <a:rPr lang="en-US" sz="1600" dirty="0"/>
              <a:t> pour </a:t>
            </a:r>
            <a:r>
              <a:rPr lang="en-US" sz="1600" dirty="0" err="1"/>
              <a:t>qu’elle</a:t>
            </a:r>
            <a:r>
              <a:rPr lang="en-US" sz="1600" dirty="0"/>
              <a:t> </a:t>
            </a:r>
            <a:r>
              <a:rPr lang="en-US" sz="1600" dirty="0" err="1"/>
              <a:t>semble</a:t>
            </a:r>
            <a:r>
              <a:rPr lang="en-US" sz="1600" dirty="0"/>
              <a:t> « </a:t>
            </a:r>
            <a:r>
              <a:rPr lang="en-US" sz="1600" dirty="0" err="1"/>
              <a:t>idéale</a:t>
            </a:r>
            <a:r>
              <a:rPr lang="en-US" sz="1600" dirty="0"/>
              <a:t> »?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5D7BD7-3597-A01E-2F63-5A13C36F553B}"/>
              </a:ext>
            </a:extLst>
          </p:cNvPr>
          <p:cNvSpPr txBox="1"/>
          <p:nvPr/>
        </p:nvSpPr>
        <p:spPr>
          <a:xfrm>
            <a:off x="1070017" y="2357427"/>
            <a:ext cx="283889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latin typeface="Poppins" pitchFamily="2" charset="77"/>
                <a:cs typeface="Poppins" pitchFamily="2" charset="77"/>
              </a:rPr>
              <a:t>Questions </a:t>
            </a:r>
            <a:r>
              <a:rPr lang="en-US" sz="1600" b="1" dirty="0" err="1">
                <a:latin typeface="Poppins" pitchFamily="2" charset="77"/>
                <a:cs typeface="Poppins" pitchFamily="2" charset="77"/>
              </a:rPr>
              <a:t>à</a:t>
            </a:r>
            <a:r>
              <a:rPr lang="en-US" sz="1600" b="1" dirty="0">
                <a:latin typeface="Poppins" pitchFamily="2" charset="77"/>
                <a:cs typeface="Poppins" pitchFamily="2" charset="77"/>
              </a:rPr>
              <a:t> </a:t>
            </a:r>
            <a:r>
              <a:rPr lang="en-US" sz="1600" b="1" dirty="0" err="1">
                <a:latin typeface="Poppins" pitchFamily="2" charset="77"/>
                <a:cs typeface="Poppins" pitchFamily="2" charset="77"/>
              </a:rPr>
              <a:t>discuter</a:t>
            </a:r>
            <a:endParaRPr lang="en-US" sz="1600" b="1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53F0A033-06F5-DA8F-5561-2BC9B1FA0A23}"/>
              </a:ext>
            </a:extLst>
          </p:cNvPr>
          <p:cNvSpPr/>
          <p:nvPr/>
        </p:nvSpPr>
        <p:spPr>
          <a:xfrm>
            <a:off x="5111251" y="2387192"/>
            <a:ext cx="3333645" cy="2164791"/>
          </a:xfrm>
          <a:prstGeom prst="round2Diag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B980E31-9B14-AF31-C5FD-4D427CD0B83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64" r="39942" b="309"/>
          <a:stretch/>
        </p:blipFill>
        <p:spPr>
          <a:xfrm>
            <a:off x="6044084" y="2708603"/>
            <a:ext cx="811474" cy="135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73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>
            <a:extLst>
              <a:ext uri="{FF2B5EF4-FFF2-40B4-BE49-F238E27FC236}">
                <a16:creationId xmlns:a16="http://schemas.microsoft.com/office/drawing/2014/main" id="{84606621-32E1-9DE8-5055-6EC8B728AE40}"/>
              </a:ext>
            </a:extLst>
          </p:cNvPr>
          <p:cNvSpPr/>
          <p:nvPr/>
        </p:nvSpPr>
        <p:spPr>
          <a:xfrm>
            <a:off x="-4100" y="3430774"/>
            <a:ext cx="9157965" cy="1745553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DC008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2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9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1" y="594573"/>
            <a:ext cx="6946373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Quel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est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l'impact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des messages dans les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médias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  <a:endParaRPr lang="en-GB" sz="3400" b="1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Donut 3">
            <a:extLst>
              <a:ext uri="{FF2B5EF4-FFF2-40B4-BE49-F238E27FC236}">
                <a16:creationId xmlns:a16="http://schemas.microsoft.com/office/drawing/2014/main" id="{06210B21-FD61-DC1A-1878-52F567A2EC29}"/>
              </a:ext>
            </a:extLst>
          </p:cNvPr>
          <p:cNvSpPr/>
          <p:nvPr/>
        </p:nvSpPr>
        <p:spPr>
          <a:xfrm rot="5400000">
            <a:off x="7522289" y="315778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2" name="Plus 11">
            <a:extLst>
              <a:ext uri="{FF2B5EF4-FFF2-40B4-BE49-F238E27FC236}">
                <a16:creationId xmlns:a16="http://schemas.microsoft.com/office/drawing/2014/main" id="{CECA4B61-1839-65F2-4457-2757F73C931C}"/>
              </a:ext>
            </a:extLst>
          </p:cNvPr>
          <p:cNvSpPr/>
          <p:nvPr/>
        </p:nvSpPr>
        <p:spPr>
          <a:xfrm>
            <a:off x="8394700" y="1713434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CC6946F-62F8-8D0D-BA27-EA132FD53273}"/>
              </a:ext>
            </a:extLst>
          </p:cNvPr>
          <p:cNvSpPr/>
          <p:nvPr/>
        </p:nvSpPr>
        <p:spPr>
          <a:xfrm>
            <a:off x="8692896" y="2696681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Donut 3">
            <a:extLst>
              <a:ext uri="{FF2B5EF4-FFF2-40B4-BE49-F238E27FC236}">
                <a16:creationId xmlns:a16="http://schemas.microsoft.com/office/drawing/2014/main" id="{EC138F0E-876B-16BE-1580-CE2FFFA0D702}"/>
              </a:ext>
            </a:extLst>
          </p:cNvPr>
          <p:cNvSpPr/>
          <p:nvPr/>
        </p:nvSpPr>
        <p:spPr>
          <a:xfrm rot="5400000">
            <a:off x="8069338" y="-887380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ABE3A2-8631-1CE6-3B69-31FADC758D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 flipV="1">
            <a:off x="-1453331" y="1262303"/>
            <a:ext cx="3284150" cy="321975"/>
          </a:xfrm>
          <a:prstGeom prst="rect">
            <a:avLst/>
          </a:prstGeom>
        </p:spPr>
      </p:pic>
      <p:pic>
        <p:nvPicPr>
          <p:cNvPr id="11" name="Picture 10" descr="A blue arm with a red circle and exclamation mark&#10;&#10;Description automatically generated">
            <a:extLst>
              <a:ext uri="{FF2B5EF4-FFF2-40B4-BE49-F238E27FC236}">
                <a16:creationId xmlns:a16="http://schemas.microsoft.com/office/drawing/2014/main" id="{D2EC1969-9A40-D5C6-CC12-447EAFDA92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8975" y="1817167"/>
            <a:ext cx="1549400" cy="1409700"/>
          </a:xfrm>
          <a:prstGeom prst="rect">
            <a:avLst/>
          </a:prstGeom>
        </p:spPr>
      </p:pic>
      <p:pic>
        <p:nvPicPr>
          <p:cNvPr id="17" name="Picture 16" descr="A drawing of a cell phone&#10;&#10;Description automatically generated">
            <a:extLst>
              <a:ext uri="{FF2B5EF4-FFF2-40B4-BE49-F238E27FC236}">
                <a16:creationId xmlns:a16="http://schemas.microsoft.com/office/drawing/2014/main" id="{5CAEFBE3-C219-FB38-9B80-6AEC24EE4E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5144" y="1817167"/>
            <a:ext cx="1549400" cy="1409700"/>
          </a:xfrm>
          <a:prstGeom prst="rect">
            <a:avLst/>
          </a:prstGeom>
        </p:spPr>
      </p:pic>
      <p:pic>
        <p:nvPicPr>
          <p:cNvPr id="19" name="Picture 18" descr="A drawing of a book with a face and sunglasses&#10;&#10;Description automatically generated">
            <a:extLst>
              <a:ext uri="{FF2B5EF4-FFF2-40B4-BE49-F238E27FC236}">
                <a16:creationId xmlns:a16="http://schemas.microsoft.com/office/drawing/2014/main" id="{D3CB5C3F-9048-DB64-C0BF-9AE2F8D55E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2629" y="1811903"/>
            <a:ext cx="1549400" cy="1409700"/>
          </a:xfrm>
          <a:prstGeom prst="rect">
            <a:avLst/>
          </a:prstGeom>
        </p:spPr>
      </p:pic>
      <p:pic>
        <p:nvPicPr>
          <p:cNvPr id="21" name="Picture 20" descr="A drawing of a child's face&#10;&#10;Description automatically generated">
            <a:extLst>
              <a:ext uri="{FF2B5EF4-FFF2-40B4-BE49-F238E27FC236}">
                <a16:creationId xmlns:a16="http://schemas.microsoft.com/office/drawing/2014/main" id="{15010BC9-56A1-2EE8-E118-239957BF6A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74865" y="1813883"/>
            <a:ext cx="1549400" cy="1409700"/>
          </a:xfrm>
          <a:prstGeom prst="rect">
            <a:avLst/>
          </a:prstGeom>
        </p:spPr>
      </p:pic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3EFFE643-A60B-6BFD-4086-55A30648E895}"/>
              </a:ext>
            </a:extLst>
          </p:cNvPr>
          <p:cNvSpPr txBox="1">
            <a:spLocks/>
          </p:cNvSpPr>
          <p:nvPr/>
        </p:nvSpPr>
        <p:spPr>
          <a:xfrm>
            <a:off x="1026223" y="3284797"/>
            <a:ext cx="1825132" cy="1611667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600" dirty="0" err="1">
                <a:cs typeface="Arial" panose="020B0604020202020204" pitchFamily="34" charset="0"/>
              </a:rPr>
              <a:t>Vous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voyez</a:t>
            </a:r>
            <a:r>
              <a:rPr lang="en-US" sz="1600" dirty="0">
                <a:cs typeface="Arial" panose="020B0604020202020204" pitchFamily="34" charset="0"/>
              </a:rPr>
              <a:t> des mannequins très minces sur </a:t>
            </a:r>
            <a:r>
              <a:rPr lang="en-US" sz="1600" dirty="0" err="1">
                <a:cs typeface="Arial" panose="020B0604020202020204" pitchFamily="34" charset="0"/>
              </a:rPr>
              <a:t>une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publicité</a:t>
            </a:r>
            <a:r>
              <a:rPr lang="en-US" sz="1600" dirty="0">
                <a:cs typeface="Arial" panose="020B0604020202020204" pitchFamily="34" charset="0"/>
              </a:rPr>
              <a:t> pour un gym</a:t>
            </a:r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4A762844-3D2B-A576-9816-0B8DBBA4ED21}"/>
              </a:ext>
            </a:extLst>
          </p:cNvPr>
          <p:cNvSpPr txBox="1">
            <a:spLocks/>
          </p:cNvSpPr>
          <p:nvPr/>
        </p:nvSpPr>
        <p:spPr>
          <a:xfrm>
            <a:off x="2804943" y="3284798"/>
            <a:ext cx="1708063" cy="1513344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600" dirty="0" err="1">
                <a:cs typeface="Arial" panose="020B0604020202020204" pitchFamily="34" charset="0"/>
              </a:rPr>
              <a:t>Votre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ami</a:t>
            </a:r>
            <a:r>
              <a:rPr lang="en-US" sz="1600" dirty="0">
                <a:cs typeface="Arial" panose="020B0604020202020204" pitchFamily="34" charset="0"/>
              </a:rPr>
              <a:t>(e) </a:t>
            </a:r>
            <a:r>
              <a:rPr lang="en-US" sz="1600" dirty="0" err="1">
                <a:cs typeface="Arial" panose="020B0604020202020204" pitchFamily="34" charset="0"/>
              </a:rPr>
              <a:t>publie</a:t>
            </a:r>
            <a:r>
              <a:rPr lang="en-US" sz="1600" dirty="0">
                <a:cs typeface="Arial" panose="020B0604020202020204" pitchFamily="34" charset="0"/>
              </a:rPr>
              <a:t> un selfie qui </a:t>
            </a:r>
            <a:r>
              <a:rPr lang="en-US" sz="1600" dirty="0" err="1">
                <a:cs typeface="Arial" panose="020B0604020202020204" pitchFamily="34" charset="0"/>
              </a:rPr>
              <a:t>est</a:t>
            </a:r>
            <a:r>
              <a:rPr lang="en-US" sz="1600" dirty="0">
                <a:cs typeface="Arial" panose="020B0604020202020204" pitchFamily="34" charset="0"/>
              </a:rPr>
              <a:t> très </a:t>
            </a:r>
            <a:r>
              <a:rPr lang="en-US" sz="1600" dirty="0" err="1">
                <a:cs typeface="Arial" panose="020B0604020202020204" pitchFamily="34" charset="0"/>
              </a:rPr>
              <a:t>retouché</a:t>
            </a:r>
            <a:endParaRPr lang="en-US" sz="1600" dirty="0">
              <a:cs typeface="Arial" panose="020B0604020202020204" pitchFamily="34" charset="0"/>
            </a:endParaRPr>
          </a:p>
        </p:txBody>
      </p:sp>
      <p:sp>
        <p:nvSpPr>
          <p:cNvPr id="27" name="Content Placeholder 1">
            <a:extLst>
              <a:ext uri="{FF2B5EF4-FFF2-40B4-BE49-F238E27FC236}">
                <a16:creationId xmlns:a16="http://schemas.microsoft.com/office/drawing/2014/main" id="{FACD9098-626B-FEFD-A6B4-AFB8EB50B8CC}"/>
              </a:ext>
            </a:extLst>
          </p:cNvPr>
          <p:cNvSpPr txBox="1">
            <a:spLocks/>
          </p:cNvSpPr>
          <p:nvPr/>
        </p:nvSpPr>
        <p:spPr>
          <a:xfrm>
            <a:off x="4593918" y="3284797"/>
            <a:ext cx="1718392" cy="1454351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600" dirty="0" err="1">
                <a:cs typeface="Arial" panose="020B0604020202020204" pitchFamily="34" charset="0"/>
              </a:rPr>
              <a:t>Vous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voyez</a:t>
            </a:r>
            <a:r>
              <a:rPr lang="en-US" sz="1600" dirty="0">
                <a:cs typeface="Arial" panose="020B0604020202020204" pitchFamily="34" charset="0"/>
              </a:rPr>
              <a:t> un </a:t>
            </a:r>
            <a:r>
              <a:rPr lang="en-US" sz="1600" dirty="0" err="1">
                <a:cs typeface="Arial" panose="020B0604020202020204" pitchFamily="34" charset="0"/>
              </a:rPr>
              <a:t>gros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titre</a:t>
            </a:r>
            <a:r>
              <a:rPr lang="en-US" sz="1600" dirty="0">
                <a:cs typeface="Arial" panose="020B0604020202020204" pitchFamily="34" charset="0"/>
              </a:rPr>
              <a:t> sur un magazine au </a:t>
            </a:r>
            <a:r>
              <a:rPr lang="en-US" sz="1600" dirty="0" err="1">
                <a:cs typeface="Arial" panose="020B0604020202020204" pitchFamily="34" charset="0"/>
              </a:rPr>
              <a:t>sujet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d’une</a:t>
            </a:r>
            <a:r>
              <a:rPr lang="en-US" sz="1600" dirty="0">
                <a:cs typeface="Arial" panose="020B0604020202020204" pitchFamily="34" charset="0"/>
              </a:rPr>
              <a:t> vedette</a:t>
            </a:r>
          </a:p>
        </p:txBody>
      </p:sp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B74024C9-B068-03C0-6C47-2259FEAC6767}"/>
              </a:ext>
            </a:extLst>
          </p:cNvPr>
          <p:cNvSpPr txBox="1">
            <a:spLocks/>
          </p:cNvSpPr>
          <p:nvPr/>
        </p:nvSpPr>
        <p:spPr>
          <a:xfrm>
            <a:off x="6390017" y="3284797"/>
            <a:ext cx="2311531" cy="1631331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600" dirty="0" err="1">
                <a:cs typeface="Arial" panose="020B0604020202020204" pitchFamily="34" charset="0"/>
              </a:rPr>
              <a:t>Vous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jouez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à</a:t>
            </a:r>
            <a:r>
              <a:rPr lang="en-US" sz="1600" dirty="0">
                <a:cs typeface="Arial" panose="020B0604020202020204" pitchFamily="34" charset="0"/>
              </a:rPr>
              <a:t> un nouveau jeu </a:t>
            </a:r>
            <a:r>
              <a:rPr lang="en-US" sz="1600" dirty="0" err="1">
                <a:cs typeface="Arial" panose="020B0604020202020204" pitchFamily="34" charset="0"/>
              </a:rPr>
              <a:t>vidéo</a:t>
            </a:r>
            <a:r>
              <a:rPr lang="en-US" sz="1600" dirty="0">
                <a:cs typeface="Arial" panose="020B0604020202020204" pitchFamily="34" charset="0"/>
              </a:rPr>
              <a:t> dans </a:t>
            </a:r>
            <a:r>
              <a:rPr lang="en-US" sz="1600" dirty="0" err="1">
                <a:cs typeface="Arial" panose="020B0604020202020204" pitchFamily="34" charset="0"/>
              </a:rPr>
              <a:t>lequel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vous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pouvez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créer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votre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personnage</a:t>
            </a:r>
            <a:r>
              <a:rPr lang="en-US" sz="1600" dirty="0">
                <a:cs typeface="Arial" panose="020B0604020202020204" pitchFamily="34" charset="0"/>
              </a:rPr>
              <a:t> « ideal ».</a:t>
            </a:r>
          </a:p>
        </p:txBody>
      </p:sp>
    </p:spTree>
    <p:extLst>
      <p:ext uri="{BB962C8B-B14F-4D97-AF65-F5344CB8AC3E}">
        <p14:creationId xmlns:p14="http://schemas.microsoft.com/office/powerpoint/2010/main" val="15183481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82E5DFEC607E4B9155ABD727AA0436" ma:contentTypeVersion="23" ma:contentTypeDescription="Create a new document." ma:contentTypeScope="" ma:versionID="074a306719c29a1b27f0cd88c416ab5a">
  <xsd:schema xmlns:xsd="http://www.w3.org/2001/XMLSchema" xmlns:xs="http://www.w3.org/2001/XMLSchema" xmlns:p="http://schemas.microsoft.com/office/2006/metadata/properties" xmlns:ns1="http://schemas.microsoft.com/sharepoint/v3" xmlns:ns2="5de95ac2-49e0-4137-9b03-d33fac4e8a99" xmlns:ns3="412343a4-b280-4816-9d8a-65ef34a42753" targetNamespace="http://schemas.microsoft.com/office/2006/metadata/properties" ma:root="true" ma:fieldsID="613f43d7a5bd363842cb54e90af2ec01" ns1:_="" ns2:_="" ns3:_="">
    <xsd:import namespace="http://schemas.microsoft.com/sharepoint/v3"/>
    <xsd:import namespace="5de95ac2-49e0-4137-9b03-d33fac4e8a99"/>
    <xsd:import namespace="412343a4-b280-4816-9d8a-65ef34a4275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Workstream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i8qr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e95ac2-49e0-4137-9b03-d33fac4e8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Workstream" ma:index="12" nillable="true" ma:displayName="Workstream" ma:format="Dropdown" ma:internalName="Workstream">
      <xsd:simpleType>
        <xsd:restriction base="dms:Choice">
          <xsd:enumeration value="Digital"/>
          <xsd:enumeration value="RFP (M+E, Needs Assessment, Curriculum)"/>
          <xsd:enumeration value="Governance"/>
          <xsd:enumeration value="Status Reports"/>
          <xsd:enumeration value="DSEP Materials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i8qr" ma:index="20" nillable="true" ma:displayName="Description" ma:internalName="i8qr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b95af6b3-c6d7-4f50-94db-46e46a7b7b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7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2343a4-b280-4816-9d8a-65ef34a42753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706d2e76-0a1d-44bb-9f7e-4ed02de6a06a}" ma:internalName="TaxCatchAll" ma:showField="CatchAllData" ma:web="412343a4-b280-4816-9d8a-65ef34a4275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5de95ac2-49e0-4137-9b03-d33fac4e8a99">
      <Terms xmlns="http://schemas.microsoft.com/office/infopath/2007/PartnerControls"/>
    </lcf76f155ced4ddcb4097134ff3c332f>
    <TaxCatchAll xmlns="412343a4-b280-4816-9d8a-65ef34a42753" xsi:nil="true"/>
    <Workstream xmlns="5de95ac2-49e0-4137-9b03-d33fac4e8a99" xsi:nil="true"/>
    <i8qr xmlns="5de95ac2-49e0-4137-9b03-d33fac4e8a99" xsi:nil="true"/>
  </documentManagement>
</p:properties>
</file>

<file path=customXml/itemProps1.xml><?xml version="1.0" encoding="utf-8"?>
<ds:datastoreItem xmlns:ds="http://schemas.openxmlformats.org/officeDocument/2006/customXml" ds:itemID="{02886A09-E2E6-45C8-B2AA-15E895175B74}"/>
</file>

<file path=customXml/itemProps2.xml><?xml version="1.0" encoding="utf-8"?>
<ds:datastoreItem xmlns:ds="http://schemas.openxmlformats.org/officeDocument/2006/customXml" ds:itemID="{18841784-45F3-444B-BE18-B8E59F896211}"/>
</file>

<file path=customXml/itemProps3.xml><?xml version="1.0" encoding="utf-8"?>
<ds:datastoreItem xmlns:ds="http://schemas.openxmlformats.org/officeDocument/2006/customXml" ds:itemID="{BD902B71-0A27-4058-81AF-D53FD9154758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1312</TotalTime>
  <Words>789</Words>
  <Application>Microsoft Macintosh PowerPoint</Application>
  <PresentationFormat>On-screen Show (16:9)</PresentationFormat>
  <Paragraphs>84</Paragraphs>
  <Slides>12</Slides>
  <Notes>12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Poppins</vt:lpstr>
      <vt:lpstr>Poppins ExtraBold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 Johnson</dc:creator>
  <cp:lastModifiedBy>Kim Johnson</cp:lastModifiedBy>
  <cp:revision>263</cp:revision>
  <dcterms:created xsi:type="dcterms:W3CDTF">2024-03-03T19:11:08Z</dcterms:created>
  <dcterms:modified xsi:type="dcterms:W3CDTF">2024-04-24T18:22:28Z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0x0101002582E5DFEC607E4B9155ABD727AA0436</vt:lpwstr>
  </property>
</Properties>
</file>