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76" r:id="rId4"/>
    <p:sldId id="277" r:id="rId5"/>
    <p:sldId id="259" r:id="rId6"/>
    <p:sldId id="282" r:id="rId7"/>
    <p:sldId id="287" r:id="rId8"/>
    <p:sldId id="288" r:id="rId9"/>
    <p:sldId id="284" r:id="rId10"/>
    <p:sldId id="285" r:id="rId11"/>
    <p:sldId id="275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CE"/>
    <a:srgbClr val="F4B2D9"/>
    <a:srgbClr val="FFD500"/>
    <a:srgbClr val="DC0080"/>
    <a:srgbClr val="6E4A8D"/>
    <a:srgbClr val="CBBEDE"/>
    <a:srgbClr val="FFF2B2"/>
    <a:srgbClr val="58CAE7"/>
    <a:srgbClr val="8AC208"/>
    <a:srgbClr val="8AD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61"/>
    <p:restoredTop sz="93091"/>
  </p:normalViewPr>
  <p:slideViewPr>
    <p:cSldViewPr snapToGrid="0">
      <p:cViewPr varScale="1">
        <p:scale>
          <a:sx n="110" d="100"/>
          <a:sy n="110" d="100"/>
        </p:scale>
        <p:origin x="904" y="17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1.xml"/><Relationship Id="rId3" Type="http://schemas.openxmlformats.org/officeDocument/2006/relationships/slide" Target="slides/slide6.xml"/><Relationship Id="rId7" Type="http://schemas.openxmlformats.org/officeDocument/2006/relationships/slide" Target="slides/slide10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9.xml"/><Relationship Id="rId5" Type="http://schemas.openxmlformats.org/officeDocument/2006/relationships/slide" Target="slides/slide8.xml"/><Relationship Id="rId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F445875-BF77-7E4B-A9B0-CEF16A9E16FB}" type="datetimeFigureOut">
              <a:rPr lang="en-US" smtClean="0"/>
              <a:pPr/>
              <a:t>4/24/24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2E58215-887E-0A48-9CFB-7FD8E63FB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4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567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1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2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2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3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359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641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450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017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B031-8B99-CE4C-B339-8D92EDF2505D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7A4D-A068-D84C-A8BD-447CD2F7DCF6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78455-79CE-4C4A-BD3A-7F0006A8B39A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6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3DA3-381F-7348-A73E-5ABB09679709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2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10D8-93E0-2448-A2E9-EFE39966529F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13725-048E-1D43-9D44-6F422F8CAA77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61FD-F00C-DA4A-8A49-D6089AA3C933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6DDA2-8EC8-DF45-B4C4-F376757449C0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444F1-DBD6-E044-8CEF-8F02931FDF0C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CB87F-C372-0F46-8F5E-2ABCE16E22AB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85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4CCE6-C3BA-474A-9CEE-F898F30CDD05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0B99D4E-CCEA-E346-9F20-B83CAA0BAEBF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Plan International Canada - J'ai Confiance - Séance 5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E9EF791-C2C3-1B49-8D35-B3AD029675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7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oup of hands holding each other&#10;&#10;Description automatically generated with low confidence">
            <a:extLst>
              <a:ext uri="{FF2B5EF4-FFF2-40B4-BE49-F238E27FC236}">
                <a16:creationId xmlns:a16="http://schemas.microsoft.com/office/drawing/2014/main" id="{415F60E7-FCF3-48B4-8E7B-42771E0A4F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27" b="5687"/>
          <a:stretch/>
        </p:blipFill>
        <p:spPr>
          <a:xfrm>
            <a:off x="-6350" y="797483"/>
            <a:ext cx="9150350" cy="42669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FAEED0-47B1-DC8E-E495-2E3B29422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V="1">
            <a:off x="-1363429" y="2852724"/>
            <a:ext cx="3019218" cy="280670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3EA843B3-5CE5-C51A-7459-AE3D3FA01A0F}"/>
              </a:ext>
            </a:extLst>
          </p:cNvPr>
          <p:cNvSpPr/>
          <p:nvPr/>
        </p:nvSpPr>
        <p:spPr>
          <a:xfrm>
            <a:off x="-4100" y="3670970"/>
            <a:ext cx="9157965" cy="1484737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Donut 3">
            <a:extLst>
              <a:ext uri="{FF2B5EF4-FFF2-40B4-BE49-F238E27FC236}">
                <a16:creationId xmlns:a16="http://schemas.microsoft.com/office/drawing/2014/main" id="{13250FFB-2D21-80F6-DFE7-BCAEA6FB964C}"/>
              </a:ext>
            </a:extLst>
          </p:cNvPr>
          <p:cNvSpPr/>
          <p:nvPr/>
        </p:nvSpPr>
        <p:spPr>
          <a:xfrm rot="5400000">
            <a:off x="3422295" y="38891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5" name="Donut 3">
            <a:extLst>
              <a:ext uri="{FF2B5EF4-FFF2-40B4-BE49-F238E27FC236}">
                <a16:creationId xmlns:a16="http://schemas.microsoft.com/office/drawing/2014/main" id="{6231FF83-CCFE-0A24-F068-14269C5E743A}"/>
              </a:ext>
            </a:extLst>
          </p:cNvPr>
          <p:cNvSpPr/>
          <p:nvPr/>
        </p:nvSpPr>
        <p:spPr>
          <a:xfrm rot="5400000">
            <a:off x="400941" y="3401672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7" name="Plus 16">
            <a:extLst>
              <a:ext uri="{FF2B5EF4-FFF2-40B4-BE49-F238E27FC236}">
                <a16:creationId xmlns:a16="http://schemas.microsoft.com/office/drawing/2014/main" id="{5E6E4EC8-6B28-7FF7-ADE6-C7C8282087B5}"/>
              </a:ext>
            </a:extLst>
          </p:cNvPr>
          <p:cNvSpPr/>
          <p:nvPr/>
        </p:nvSpPr>
        <p:spPr>
          <a:xfrm>
            <a:off x="1360946" y="3337602"/>
            <a:ext cx="241300" cy="24209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B7FEA5-4F98-7BF3-F53C-34ED9913E0E1}"/>
              </a:ext>
            </a:extLst>
          </p:cNvPr>
          <p:cNvSpPr txBox="1"/>
          <p:nvPr/>
        </p:nvSpPr>
        <p:spPr>
          <a:xfrm>
            <a:off x="329306" y="4130964"/>
            <a:ext cx="48373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b="1" dirty="0" err="1">
                <a:solidFill>
                  <a:schemeClr val="bg1"/>
                </a:solidFill>
                <a:effectLst/>
                <a:latin typeface="Poppins" pitchFamily="2" charset="77"/>
              </a:rPr>
              <a:t>J’ai</a:t>
            </a:r>
            <a:r>
              <a:rPr lang="en-CA" sz="1400" b="1" dirty="0">
                <a:solidFill>
                  <a:schemeClr val="bg1"/>
                </a:solidFill>
                <a:effectLst/>
                <a:latin typeface="Poppins" pitchFamily="2" charset="77"/>
              </a:rPr>
              <a:t> </a:t>
            </a:r>
            <a:r>
              <a:rPr lang="en-CA" sz="1400" b="1" dirty="0" err="1">
                <a:solidFill>
                  <a:schemeClr val="bg1"/>
                </a:solidFill>
                <a:effectLst/>
                <a:latin typeface="Poppins" pitchFamily="2" charset="77"/>
              </a:rPr>
              <a:t>confiance</a:t>
            </a:r>
            <a:r>
              <a:rPr lang="en-CA" sz="1400" b="1" dirty="0">
                <a:solidFill>
                  <a:schemeClr val="bg1"/>
                </a:solidFill>
                <a:effectLst/>
                <a:latin typeface="Poppins" pitchFamily="2" charset="77"/>
              </a:rPr>
              <a:t> | Séance 5 de 5</a:t>
            </a:r>
            <a:endParaRPr lang="en-CA" sz="14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pic>
        <p:nvPicPr>
          <p:cNvPr id="6" name="Picture 5" descr="A flag with red rectangles&#10;&#10;Description automatically generated">
            <a:extLst>
              <a:ext uri="{FF2B5EF4-FFF2-40B4-BE49-F238E27FC236}">
                <a16:creationId xmlns:a16="http://schemas.microsoft.com/office/drawing/2014/main" id="{D5DD03B1-A259-1D22-759E-B64DF5E7AD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0872" y="0"/>
            <a:ext cx="5723128" cy="791845"/>
          </a:xfrm>
          <a:prstGeom prst="rect">
            <a:avLst/>
          </a:prstGeom>
        </p:spPr>
      </p:pic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19676862-9917-1879-F396-390FC23D2C75}"/>
              </a:ext>
            </a:extLst>
          </p:cNvPr>
          <p:cNvSpPr/>
          <p:nvPr/>
        </p:nvSpPr>
        <p:spPr>
          <a:xfrm>
            <a:off x="7436420" y="3993818"/>
            <a:ext cx="1389946" cy="1159307"/>
          </a:xfrm>
          <a:prstGeom prst="round1Rect">
            <a:avLst/>
          </a:prstGeom>
          <a:solidFill>
            <a:srgbClr val="F4B2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51CBEA-FCD0-FF89-CCE8-46F234542E63}"/>
              </a:ext>
            </a:extLst>
          </p:cNvPr>
          <p:cNvSpPr txBox="1"/>
          <p:nvPr/>
        </p:nvSpPr>
        <p:spPr>
          <a:xfrm>
            <a:off x="7486638" y="4087170"/>
            <a:ext cx="1352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200" b="1" dirty="0">
                <a:effectLst/>
                <a:latin typeface="Poppins" pitchFamily="2" charset="77"/>
              </a:rPr>
              <a:t>Atelier </a:t>
            </a:r>
            <a:r>
              <a:rPr lang="en-CA" sz="1200" b="1" dirty="0" err="1">
                <a:effectLst/>
                <a:latin typeface="Poppins" pitchFamily="2" charset="77"/>
              </a:rPr>
              <a:t>scolaires</a:t>
            </a:r>
            <a:r>
              <a:rPr lang="en-CA" sz="1200" b="1" dirty="0">
                <a:effectLst/>
                <a:latin typeface="Poppins" pitchFamily="2" charset="77"/>
              </a:rPr>
              <a:t> pour la </a:t>
            </a:r>
            <a:r>
              <a:rPr lang="en-CA" sz="1200" b="1" dirty="0" err="1">
                <a:effectLst/>
                <a:latin typeface="Poppins" pitchFamily="2" charset="77"/>
              </a:rPr>
              <a:t>confiance</a:t>
            </a:r>
            <a:r>
              <a:rPr lang="en-CA" sz="1200" b="1" dirty="0">
                <a:effectLst/>
                <a:latin typeface="Poppins" pitchFamily="2" charset="77"/>
              </a:rPr>
              <a:t> </a:t>
            </a:r>
            <a:r>
              <a:rPr lang="en-CA" sz="1200" b="1" dirty="0" err="1">
                <a:effectLst/>
                <a:latin typeface="Poppins" pitchFamily="2" charset="77"/>
              </a:rPr>
              <a:t>corporelle</a:t>
            </a:r>
            <a:endParaRPr lang="en-CA" sz="1200" dirty="0">
              <a:effectLst/>
              <a:latin typeface="Poppins" pitchFamily="2" charset="77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7C0A978D-475A-7035-5ED6-E6FF3007F807}"/>
              </a:ext>
            </a:extLst>
          </p:cNvPr>
          <p:cNvSpPr/>
          <p:nvPr/>
        </p:nvSpPr>
        <p:spPr>
          <a:xfrm rot="21448881" flipV="1">
            <a:off x="7561242" y="4915483"/>
            <a:ext cx="912963" cy="46502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  <a:gd name="connsiteX0" fmla="*/ 0 w 3537679"/>
              <a:gd name="connsiteY0" fmla="*/ 239843 h 290952"/>
              <a:gd name="connsiteX1" fmla="*/ 2154042 w 3537679"/>
              <a:gd name="connsiteY1" fmla="*/ 274118 h 290952"/>
              <a:gd name="connsiteX2" fmla="*/ 3537679 w 3537679"/>
              <a:gd name="connsiteY2" fmla="*/ 0 h 290952"/>
              <a:gd name="connsiteX3" fmla="*/ 3537679 w 3537679"/>
              <a:gd name="connsiteY3" fmla="*/ 0 h 290952"/>
              <a:gd name="connsiteX0" fmla="*/ 0 w 3537679"/>
              <a:gd name="connsiteY0" fmla="*/ 239843 h 278961"/>
              <a:gd name="connsiteX1" fmla="*/ 1835504 w 3537679"/>
              <a:gd name="connsiteY1" fmla="*/ 257880 h 278961"/>
              <a:gd name="connsiteX2" fmla="*/ 3537679 w 3537679"/>
              <a:gd name="connsiteY2" fmla="*/ 0 h 278961"/>
              <a:gd name="connsiteX3" fmla="*/ 3537679 w 3537679"/>
              <a:gd name="connsiteY3" fmla="*/ 0 h 278961"/>
              <a:gd name="connsiteX0" fmla="*/ -1 w 3996657"/>
              <a:gd name="connsiteY0" fmla="*/ 237296 h 277998"/>
              <a:gd name="connsiteX1" fmla="*/ 2294482 w 3996657"/>
              <a:gd name="connsiteY1" fmla="*/ 257880 h 277998"/>
              <a:gd name="connsiteX2" fmla="*/ 3996657 w 3996657"/>
              <a:gd name="connsiteY2" fmla="*/ 0 h 277998"/>
              <a:gd name="connsiteX3" fmla="*/ 3996657 w 3996657"/>
              <a:gd name="connsiteY3" fmla="*/ 0 h 2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657" h="277998">
                <a:moveTo>
                  <a:pt x="-1" y="237296"/>
                </a:moveTo>
                <a:cubicBezTo>
                  <a:pt x="1046812" y="272273"/>
                  <a:pt x="1628372" y="297429"/>
                  <a:pt x="2294482" y="257880"/>
                </a:cubicBezTo>
                <a:cubicBezTo>
                  <a:pt x="2960592" y="218331"/>
                  <a:pt x="3996657" y="0"/>
                  <a:pt x="3996657" y="0"/>
                </a:cubicBezTo>
                <a:lnTo>
                  <a:pt x="3996657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052FD-0D34-EA32-4814-96358179721D}"/>
              </a:ext>
            </a:extLst>
          </p:cNvPr>
          <p:cNvSpPr txBox="1"/>
          <p:nvPr/>
        </p:nvSpPr>
        <p:spPr>
          <a:xfrm>
            <a:off x="304514" y="4291548"/>
            <a:ext cx="67017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4200" b="1" dirty="0" err="1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Soyez</a:t>
            </a:r>
            <a:r>
              <a:rPr lang="en-US" sz="4200" b="1" dirty="0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 le </a:t>
            </a:r>
            <a:r>
              <a:rPr lang="en-US" sz="4200" b="1" dirty="0" err="1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changement</a:t>
            </a:r>
            <a:endParaRPr lang="en-US" sz="4200" b="1" dirty="0">
              <a:solidFill>
                <a:schemeClr val="bg1"/>
              </a:solidFill>
              <a:latin typeface="Poppins ExtraBold" pitchFamily="2" charset="77"/>
              <a:cs typeface="Poppins Extra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5471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1B0435-7347-8020-5C59-264B95F09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655" y="2242868"/>
            <a:ext cx="2118017" cy="2553822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10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73A32CDC-5955-490F-6732-AF9A320B8935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7AFB704-C126-8B12-8BF3-4577039B2228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5B9158-C378-914E-30F9-9565D5BF8DE6}"/>
              </a:ext>
            </a:extLst>
          </p:cNvPr>
          <p:cNvSpPr txBox="1"/>
          <p:nvPr/>
        </p:nvSpPr>
        <p:spPr>
          <a:xfrm>
            <a:off x="970711" y="594573"/>
            <a:ext cx="4418707" cy="1949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8000"/>
              </a:lnSpc>
            </a:pP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Vous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avez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les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outils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nécessaires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pour changer le monde!</a:t>
            </a:r>
            <a:endParaRPr lang="en-GB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3" name="Donut 3">
            <a:extLst>
              <a:ext uri="{FF2B5EF4-FFF2-40B4-BE49-F238E27FC236}">
                <a16:creationId xmlns:a16="http://schemas.microsoft.com/office/drawing/2014/main" id="{C243C385-3272-C4DF-56AB-6AA793399779}"/>
              </a:ext>
            </a:extLst>
          </p:cNvPr>
          <p:cNvSpPr/>
          <p:nvPr/>
        </p:nvSpPr>
        <p:spPr>
          <a:xfrm rot="5400000">
            <a:off x="6867729" y="539679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70C5A85-6324-C116-206D-C899740DAC63}"/>
              </a:ext>
            </a:extLst>
          </p:cNvPr>
          <p:cNvGrpSpPr/>
          <p:nvPr/>
        </p:nvGrpSpPr>
        <p:grpSpPr>
          <a:xfrm>
            <a:off x="7032208" y="2457768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F73751E-D081-3B34-92CD-CC7069470FAD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8A9EB30-08EB-1333-608F-4D2B755DA5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Donut 3">
            <a:extLst>
              <a:ext uri="{FF2B5EF4-FFF2-40B4-BE49-F238E27FC236}">
                <a16:creationId xmlns:a16="http://schemas.microsoft.com/office/drawing/2014/main" id="{D770741F-E93A-F5F6-98C4-1696B9D1A472}"/>
              </a:ext>
            </a:extLst>
          </p:cNvPr>
          <p:cNvSpPr/>
          <p:nvPr/>
        </p:nvSpPr>
        <p:spPr>
          <a:xfrm rot="5400000">
            <a:off x="8232881" y="1377886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Plus 27">
            <a:extLst>
              <a:ext uri="{FF2B5EF4-FFF2-40B4-BE49-F238E27FC236}">
                <a16:creationId xmlns:a16="http://schemas.microsoft.com/office/drawing/2014/main" id="{CBDE37EA-4657-0302-26F6-C7DEC1DBC3C6}"/>
              </a:ext>
            </a:extLst>
          </p:cNvPr>
          <p:cNvSpPr/>
          <p:nvPr/>
        </p:nvSpPr>
        <p:spPr>
          <a:xfrm>
            <a:off x="2584971" y="309823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C6AB3D1-CD16-5782-B649-2EA058F65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77177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9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AFD814F8-59EC-9F18-208A-0E6CFCC4609C}"/>
              </a:ext>
            </a:extLst>
          </p:cNvPr>
          <p:cNvSpPr/>
          <p:nvPr/>
        </p:nvSpPr>
        <p:spPr>
          <a:xfrm>
            <a:off x="3296856" y="563909"/>
            <a:ext cx="6310787" cy="4591798"/>
          </a:xfrm>
          <a:prstGeom prst="triangle">
            <a:avLst>
              <a:gd name="adj" fmla="val 50178"/>
            </a:avLst>
          </a:prstGeom>
          <a:solidFill>
            <a:srgbClr val="0072CE">
              <a:alpha val="2980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11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1743778" y="316443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133392" y="56118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7245350" y="333737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Round Diagonal Corner Rectangle 20">
            <a:extLst>
              <a:ext uri="{FF2B5EF4-FFF2-40B4-BE49-F238E27FC236}">
                <a16:creationId xmlns:a16="http://schemas.microsoft.com/office/drawing/2014/main" id="{66B5E633-C28E-3C05-9DD0-EE751F4B353D}"/>
              </a:ext>
            </a:extLst>
          </p:cNvPr>
          <p:cNvSpPr/>
          <p:nvPr/>
        </p:nvSpPr>
        <p:spPr>
          <a:xfrm flipH="1">
            <a:off x="2306406" y="1899203"/>
            <a:ext cx="4266397" cy="1559220"/>
          </a:xfrm>
          <a:prstGeom prst="round2DiagRect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Donut 3">
            <a:extLst>
              <a:ext uri="{FF2B5EF4-FFF2-40B4-BE49-F238E27FC236}">
                <a16:creationId xmlns:a16="http://schemas.microsoft.com/office/drawing/2014/main" id="{43348831-13F9-BD59-ADF6-3261DA4DE147}"/>
              </a:ext>
            </a:extLst>
          </p:cNvPr>
          <p:cNvSpPr/>
          <p:nvPr/>
        </p:nvSpPr>
        <p:spPr>
          <a:xfrm rot="5400000">
            <a:off x="7237873" y="25290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F1A49D-3D1A-309A-1457-932D31429271}"/>
              </a:ext>
            </a:extLst>
          </p:cNvPr>
          <p:cNvGrpSpPr/>
          <p:nvPr/>
        </p:nvGrpSpPr>
        <p:grpSpPr>
          <a:xfrm>
            <a:off x="8026182" y="2923200"/>
            <a:ext cx="219808" cy="204515"/>
            <a:chOff x="5016110" y="4186982"/>
            <a:chExt cx="219808" cy="20451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3D190F-9C0C-3B96-EAC2-3A86F167D27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97B82C-58E9-7524-3B2B-4C8E69DF5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E62E7E-2189-C990-B890-99B10B3C3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" y="2154653"/>
            <a:ext cx="342055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3109-03B8-C576-F0F2-CE312449B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600" y="-1075985"/>
            <a:ext cx="279400" cy="4203700"/>
          </a:xfrm>
          <a:prstGeom prst="rect">
            <a:avLst/>
          </a:prstGeom>
        </p:spPr>
      </p:pic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6952004" y="889482"/>
            <a:ext cx="1559220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4F09E9-9534-1757-2632-028CF98DC0FD}"/>
              </a:ext>
            </a:extLst>
          </p:cNvPr>
          <p:cNvSpPr txBox="1"/>
          <p:nvPr/>
        </p:nvSpPr>
        <p:spPr>
          <a:xfrm>
            <a:off x="970712" y="594573"/>
            <a:ext cx="325415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Félicitations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!</a:t>
            </a: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07EBDC5B-3CA3-CCAC-2464-51EF4BBD35BE}"/>
              </a:ext>
            </a:extLst>
          </p:cNvPr>
          <p:cNvSpPr/>
          <p:nvPr/>
        </p:nvSpPr>
        <p:spPr>
          <a:xfrm rot="-60000" flipV="1">
            <a:off x="1065091" y="1192955"/>
            <a:ext cx="2880000" cy="45719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41D0C-3417-F60B-840F-21784CF43E0A}"/>
              </a:ext>
            </a:extLst>
          </p:cNvPr>
          <p:cNvSpPr txBox="1"/>
          <p:nvPr/>
        </p:nvSpPr>
        <p:spPr>
          <a:xfrm>
            <a:off x="980236" y="4028720"/>
            <a:ext cx="600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Rejoins le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réseau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travers le Canada : 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plancanada.ca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forceinterieure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40BC72-7314-0AD7-C2A6-153B497A0540}"/>
              </a:ext>
            </a:extLst>
          </p:cNvPr>
          <p:cNvSpPr txBox="1"/>
          <p:nvPr/>
        </p:nvSpPr>
        <p:spPr>
          <a:xfrm>
            <a:off x="2572120" y="2051134"/>
            <a:ext cx="382868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venons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terminer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J’ai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»!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appris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faire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mieux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105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21" grpId="0" animBg="1"/>
      <p:bldP spid="38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E24B14-A35A-F860-9C7D-FF91204EF0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9" t="8530" r="23593"/>
          <a:stretch/>
        </p:blipFill>
        <p:spPr>
          <a:xfrm>
            <a:off x="4358378" y="1349293"/>
            <a:ext cx="4405414" cy="34471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3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appris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2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5880239" y="-299287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D7EF3DB7-DB49-8F80-70B6-42E1756117D8}"/>
              </a:ext>
            </a:extLst>
          </p:cNvPr>
          <p:cNvSpPr/>
          <p:nvPr/>
        </p:nvSpPr>
        <p:spPr>
          <a:xfrm>
            <a:off x="-13447" y="4315593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6E4A8D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AE1E101-3DCA-A389-4668-2C4646715D6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60BDD258-A026-6849-CF3E-F3CBE0DF857A}"/>
              </a:ext>
            </a:extLst>
          </p:cNvPr>
          <p:cNvSpPr/>
          <p:nvPr/>
        </p:nvSpPr>
        <p:spPr>
          <a:xfrm rot="5400000">
            <a:off x="8581402" y="567561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Plus 24">
            <a:extLst>
              <a:ext uri="{FF2B5EF4-FFF2-40B4-BE49-F238E27FC236}">
                <a16:creationId xmlns:a16="http://schemas.microsoft.com/office/drawing/2014/main" id="{349B0D9F-0432-72B9-C1DD-AA73644A607B}"/>
              </a:ext>
            </a:extLst>
          </p:cNvPr>
          <p:cNvSpPr/>
          <p:nvPr/>
        </p:nvSpPr>
        <p:spPr>
          <a:xfrm>
            <a:off x="8786334" y="2456177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FD4456-733D-5309-90B3-93DB74454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70" y="-2171481"/>
            <a:ext cx="342055" cy="51435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BC2E944D-98A8-D542-121B-647900765A14}"/>
              </a:ext>
            </a:extLst>
          </p:cNvPr>
          <p:cNvSpPr txBox="1">
            <a:spLocks/>
          </p:cNvSpPr>
          <p:nvPr/>
        </p:nvSpPr>
        <p:spPr>
          <a:xfrm>
            <a:off x="989016" y="1471466"/>
            <a:ext cx="3721528" cy="30728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b="1" dirty="0" err="1">
                <a:latin typeface="Poppins" pitchFamily="2" charset="77"/>
                <a:cs typeface="Poppins" pitchFamily="2" charset="77"/>
              </a:rPr>
              <a:t>Bannir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les conversations </a:t>
            </a:r>
            <a:br>
              <a:rPr lang="en-US" sz="1600" b="1" dirty="0">
                <a:latin typeface="Poppins" pitchFamily="2" charset="77"/>
                <a:cs typeface="Poppins" pitchFamily="2" charset="77"/>
              </a:rPr>
            </a:br>
            <a:r>
              <a:rPr lang="en-US" sz="1600" b="1" dirty="0">
                <a:latin typeface="Poppins" pitchFamily="2" charset="77"/>
                <a:cs typeface="Poppins" pitchFamily="2" charset="77"/>
              </a:rPr>
              <a:t>sur le physique:</a:t>
            </a:r>
          </a:p>
          <a:p>
            <a:pPr marL="126000" indent="-12600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dirty="0">
                <a:cs typeface="Arial" panose="020B0604020202020204" pitchFamily="34" charset="0"/>
              </a:rPr>
              <a:t>• Une conversation sur le physique </a:t>
            </a:r>
            <a:br>
              <a:rPr lang="en-US" sz="1600" dirty="0">
                <a:cs typeface="Arial" panose="020B0604020202020204" pitchFamily="34" charset="0"/>
              </a:rPr>
            </a:br>
            <a:r>
              <a:rPr lang="en-US" sz="1600" dirty="0" err="1">
                <a:cs typeface="Arial" panose="020B0604020202020204" pitchFamily="34" charset="0"/>
              </a:rPr>
              <a:t>est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toute</a:t>
            </a:r>
            <a:r>
              <a:rPr lang="en-US" sz="1600" dirty="0">
                <a:cs typeface="Arial" panose="020B0604020202020204" pitchFamily="34" charset="0"/>
              </a:rPr>
              <a:t> conversation </a:t>
            </a:r>
            <a:r>
              <a:rPr lang="en-US" sz="1600" dirty="0" err="1">
                <a:cs typeface="Arial" panose="020B0604020202020204" pitchFamily="34" charset="0"/>
              </a:rPr>
              <a:t>à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propos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br>
              <a:rPr lang="en-US" sz="1600" dirty="0">
                <a:cs typeface="Arial" panose="020B0604020202020204" pitchFamily="34" charset="0"/>
              </a:rPr>
            </a:br>
            <a:r>
              <a:rPr lang="en-US" sz="1600" dirty="0">
                <a:cs typeface="Arial" panose="020B0604020202020204" pitchFamily="34" charset="0"/>
              </a:rPr>
              <a:t>de </a:t>
            </a:r>
            <a:r>
              <a:rPr lang="en-US" sz="1600" dirty="0" err="1">
                <a:cs typeface="Arial" panose="020B0604020202020204" pitchFamily="34" charset="0"/>
              </a:rPr>
              <a:t>l’apparence</a:t>
            </a:r>
            <a:endParaRPr lang="en-US" sz="1600" dirty="0">
              <a:cs typeface="Arial" panose="020B0604020202020204" pitchFamily="34" charset="0"/>
            </a:endParaRPr>
          </a:p>
          <a:p>
            <a:pPr marL="126000" indent="-12600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dirty="0">
                <a:cs typeface="Arial" panose="020B0604020202020204" pitchFamily="34" charset="0"/>
              </a:rPr>
              <a:t>• Les conversations sur le physique </a:t>
            </a:r>
            <a:r>
              <a:rPr lang="en-US" sz="1600" dirty="0" err="1">
                <a:cs typeface="Arial" panose="020B0604020202020204" pitchFamily="34" charset="0"/>
              </a:rPr>
              <a:t>peuvent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nuire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à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notre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estime</a:t>
            </a:r>
            <a:r>
              <a:rPr lang="en-US" sz="1600" dirty="0">
                <a:cs typeface="Arial" panose="020B0604020202020204" pitchFamily="34" charset="0"/>
              </a:rPr>
              <a:t> de soi</a:t>
            </a:r>
          </a:p>
          <a:p>
            <a:pPr marL="126000" indent="-12600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dirty="0">
                <a:cs typeface="Arial" panose="020B0604020202020204" pitchFamily="34" charset="0"/>
              </a:rPr>
              <a:t>• Nous </a:t>
            </a:r>
            <a:r>
              <a:rPr lang="en-US" sz="1600" dirty="0" err="1">
                <a:cs typeface="Arial" panose="020B0604020202020204" pitchFamily="34" charset="0"/>
              </a:rPr>
              <a:t>pouvons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éviter</a:t>
            </a:r>
            <a:r>
              <a:rPr lang="en-US" sz="1600" dirty="0">
                <a:cs typeface="Arial" panose="020B0604020202020204" pitchFamily="34" charset="0"/>
              </a:rPr>
              <a:t> les conversations sur le physique et nous </a:t>
            </a:r>
            <a:r>
              <a:rPr lang="en-US" sz="1600" dirty="0" err="1">
                <a:cs typeface="Arial" panose="020B0604020202020204" pitchFamily="34" charset="0"/>
              </a:rPr>
              <a:t>concentrer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plutôt</a:t>
            </a:r>
            <a:r>
              <a:rPr lang="en-US" sz="1600" dirty="0">
                <a:cs typeface="Arial" panose="020B0604020202020204" pitchFamily="34" charset="0"/>
              </a:rPr>
              <a:t> sur </a:t>
            </a:r>
            <a:r>
              <a:rPr lang="en-US" sz="1600" dirty="0" err="1">
                <a:cs typeface="Arial" panose="020B0604020202020204" pitchFamily="34" charset="0"/>
              </a:rPr>
              <a:t>d’autres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qualités</a:t>
            </a:r>
            <a:endParaRPr lang="en-US" sz="16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64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6E4A8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4"/>
            <a:ext cx="615052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Qu'allons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apprendre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aujourd’hui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3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8107511" y="181768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6505694" y="112118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8559001" y="3627209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D429FA-3230-94A9-3BC4-8E72B0914184}"/>
              </a:ext>
            </a:extLst>
          </p:cNvPr>
          <p:cNvSpPr/>
          <p:nvPr/>
        </p:nvSpPr>
        <p:spPr>
          <a:xfrm>
            <a:off x="4913376" y="1433572"/>
            <a:ext cx="3086742" cy="3086742"/>
          </a:xfrm>
          <a:prstGeom prst="ellipse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3E8A6-7C07-F6B4-F0D9-504B98289D87}"/>
              </a:ext>
            </a:extLst>
          </p:cNvPr>
          <p:cNvSpPr txBox="1"/>
          <p:nvPr/>
        </p:nvSpPr>
        <p:spPr>
          <a:xfrm>
            <a:off x="4913376" y="1916351"/>
            <a:ext cx="308674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N’oubliez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pas </a:t>
            </a:r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notre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b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entente de </a:t>
            </a:r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groupe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!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Poser des questions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Écouter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lorsqu’ils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parlent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Respecter les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différences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Préserver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confidentialité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autant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qu’on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envie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818F424-4128-2C6F-A89D-73693A9F4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30973"/>
            <a:ext cx="279400" cy="42037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B22FF53-A7E8-AED7-CE4E-9CD63DE4CE73}"/>
              </a:ext>
            </a:extLst>
          </p:cNvPr>
          <p:cNvSpPr txBox="1">
            <a:spLocks/>
          </p:cNvSpPr>
          <p:nvPr/>
        </p:nvSpPr>
        <p:spPr>
          <a:xfrm>
            <a:off x="983496" y="2391256"/>
            <a:ext cx="8145220" cy="157172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dirty="0"/>
              <a:t>• La valorisation </a:t>
            </a:r>
            <a:r>
              <a:rPr lang="en-CA" sz="1600" dirty="0" err="1"/>
              <a:t>d’autres</a:t>
            </a:r>
            <a:r>
              <a:rPr lang="en-CA" sz="1600" dirty="0"/>
              <a:t> </a:t>
            </a:r>
            <a:r>
              <a:rPr lang="en-CA" sz="1600" dirty="0" err="1"/>
              <a:t>qualités</a:t>
            </a:r>
            <a:endParaRPr lang="en-CA" sz="1600" dirty="0"/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dirty="0"/>
              <a:t>• </a:t>
            </a:r>
            <a:r>
              <a:rPr lang="en-CA" sz="1600" dirty="0" err="1"/>
              <a:t>L’engagement</a:t>
            </a:r>
            <a:endParaRPr lang="en-CA" sz="1600" dirty="0"/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dirty="0"/>
              <a:t>• La planification </a:t>
            </a:r>
            <a:r>
              <a:rPr lang="en-CA" sz="1600" dirty="0" err="1"/>
              <a:t>d’autres</a:t>
            </a:r>
            <a:r>
              <a:rPr lang="en-CA" sz="1600" dirty="0"/>
              <a:t> </a:t>
            </a:r>
            <a:r>
              <a:rPr lang="en-CA" sz="1600" dirty="0" err="1"/>
              <a:t>gestes</a:t>
            </a:r>
            <a:endParaRPr lang="en-CA" sz="1600" dirty="0"/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dirty="0"/>
              <a:t>• La collaboration</a:t>
            </a:r>
          </a:p>
        </p:txBody>
      </p:sp>
    </p:spTree>
    <p:extLst>
      <p:ext uri="{BB962C8B-B14F-4D97-AF65-F5344CB8AC3E}">
        <p14:creationId xmlns:p14="http://schemas.microsoft.com/office/powerpoint/2010/main" val="25945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248974" y="4142654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5525650" y="-935220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7024269" y="74334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6037803" y="-1113427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4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80DFAA4-2F86-89D9-F4EF-0BF4F3F96DF2}"/>
              </a:ext>
            </a:extLst>
          </p:cNvPr>
          <p:cNvSpPr txBox="1"/>
          <p:nvPr/>
        </p:nvSpPr>
        <p:spPr>
          <a:xfrm>
            <a:off x="970712" y="594574"/>
            <a:ext cx="608125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CA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pouvons</a:t>
            </a:r>
            <a:r>
              <a:rPr lang="en-CA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CA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célébrer</a:t>
            </a:r>
            <a:r>
              <a:rPr lang="en-CA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CA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l'individualité</a:t>
            </a:r>
            <a:r>
              <a:rPr lang="en-CA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US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Round Diagonal Corner Rectangle 2">
            <a:extLst>
              <a:ext uri="{FF2B5EF4-FFF2-40B4-BE49-F238E27FC236}">
                <a16:creationId xmlns:a16="http://schemas.microsoft.com/office/drawing/2014/main" id="{88247616-E493-65A5-50C1-29D0BF4A9B76}"/>
              </a:ext>
            </a:extLst>
          </p:cNvPr>
          <p:cNvSpPr/>
          <p:nvPr/>
        </p:nvSpPr>
        <p:spPr>
          <a:xfrm rot="5400000">
            <a:off x="5977667" y="918233"/>
            <a:ext cx="2741391" cy="4478107"/>
          </a:xfrm>
          <a:prstGeom prst="round2DiagRect">
            <a:avLst/>
          </a:prstGeom>
          <a:blipFill dpi="0" rotWithShape="0">
            <a:blip r:embed="rId3"/>
            <a:srcRect/>
            <a:stretch>
              <a:fillRect l="-661" t="-7025" r="8299" b="-702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3AC3D45-C30A-8438-4E8D-96924DFBAD92}"/>
              </a:ext>
            </a:extLst>
          </p:cNvPr>
          <p:cNvSpPr txBox="1">
            <a:spLocks/>
          </p:cNvSpPr>
          <p:nvPr/>
        </p:nvSpPr>
        <p:spPr>
          <a:xfrm>
            <a:off x="1030581" y="1803198"/>
            <a:ext cx="4012474" cy="2896954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600" b="1" dirty="0" err="1">
                <a:latin typeface="Poppins" pitchFamily="2" charset="77"/>
                <a:cs typeface="Poppins" pitchFamily="2" charset="77"/>
              </a:rPr>
              <a:t>Formez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des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groupes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de deux et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répondez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au questions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suivantes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concernant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votre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partenaire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: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• Une chose que </a:t>
            </a:r>
            <a:r>
              <a:rPr lang="en-CA" sz="1600" dirty="0" err="1">
                <a:solidFill>
                  <a:srgbClr val="000000"/>
                </a:solidFill>
                <a:cs typeface="Arial" panose="020B0604020202020204" pitchFamily="34" charset="0"/>
              </a:rPr>
              <a:t>j’aime</a:t>
            </a: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 chez ___________, </a:t>
            </a:r>
            <a:r>
              <a:rPr lang="en-CA" sz="1600" dirty="0" err="1">
                <a:solidFill>
                  <a:srgbClr val="000000"/>
                </a:solidFill>
                <a:cs typeface="Arial" panose="020B0604020202020204" pitchFamily="34" charset="0"/>
              </a:rPr>
              <a:t>c’est</a:t>
            </a: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…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• Une chose </a:t>
            </a:r>
            <a:r>
              <a:rPr lang="en-CA" sz="1600" dirty="0" err="1">
                <a:solidFill>
                  <a:srgbClr val="000000"/>
                </a:solidFill>
                <a:cs typeface="Arial" panose="020B0604020202020204" pitchFamily="34" charset="0"/>
              </a:rPr>
              <a:t>vraiment</a:t>
            </a: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 unique chez _____________, </a:t>
            </a:r>
            <a:r>
              <a:rPr lang="en-CA" sz="1600" dirty="0" err="1">
                <a:solidFill>
                  <a:srgbClr val="000000"/>
                </a:solidFill>
                <a:cs typeface="Arial" panose="020B0604020202020204" pitchFamily="34" charset="0"/>
              </a:rPr>
              <a:t>c’est</a:t>
            </a: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...</a:t>
            </a: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• Une chose que _____________ </a:t>
            </a:r>
            <a:b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et </a:t>
            </a:r>
            <a:r>
              <a:rPr lang="en-CA" sz="1600" dirty="0" err="1">
                <a:solidFill>
                  <a:srgbClr val="000000"/>
                </a:solidFill>
                <a:cs typeface="Arial" panose="020B0604020202020204" pitchFamily="34" charset="0"/>
              </a:rPr>
              <a:t>moi</a:t>
            </a: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cs typeface="Arial" panose="020B0604020202020204" pitchFamily="34" charset="0"/>
              </a:rPr>
              <a:t>partageons</a:t>
            </a: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CA" sz="1600" dirty="0" err="1">
                <a:solidFill>
                  <a:srgbClr val="000000"/>
                </a:solidFill>
                <a:cs typeface="Arial" panose="020B0604020202020204" pitchFamily="34" charset="0"/>
              </a:rPr>
              <a:t>c’est</a:t>
            </a:r>
            <a:r>
              <a:rPr lang="en-CA" sz="1600" dirty="0">
                <a:solidFill>
                  <a:srgbClr val="000000"/>
                </a:solidFill>
                <a:cs typeface="Arial" panose="020B0604020202020204" pitchFamily="34" charset="0"/>
              </a:rPr>
              <a:t>...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15A4C84-2059-4A5D-FC7E-6BFF0E16F1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435137" y="1131370"/>
            <a:ext cx="3272576" cy="32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6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99EAC10D-B9D7-8913-6D83-22F6595E34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" t="14985" r="16036" b="6090"/>
          <a:stretch/>
        </p:blipFill>
        <p:spPr>
          <a:xfrm>
            <a:off x="4572000" y="1412153"/>
            <a:ext cx="4512439" cy="3382004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279E77A4-3F9E-E9A5-2811-1AD265FF253F}"/>
              </a:ext>
            </a:extLst>
          </p:cNvPr>
          <p:cNvSpPr/>
          <p:nvPr/>
        </p:nvSpPr>
        <p:spPr>
          <a:xfrm>
            <a:off x="-22486" y="394842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35E6035D-3354-04F0-F3AB-C4D145042C37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594573"/>
            <a:ext cx="628503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Un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e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)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champion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ne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)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de la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confiance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corporelle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8296204" y="1250665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141327" y="343755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8767658" y="1873354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6012431" y="-1222191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2CB31F-3586-FC5F-F7C9-1D0336A76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2" y="-2372590"/>
            <a:ext cx="342055" cy="5143500"/>
          </a:xfrm>
          <a:prstGeom prst="rect">
            <a:avLst/>
          </a:prstGeom>
        </p:spPr>
      </p:pic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DCD692D2-DBED-894A-7AB7-6D1F095868DC}"/>
              </a:ext>
            </a:extLst>
          </p:cNvPr>
          <p:cNvSpPr txBox="1">
            <a:spLocks/>
          </p:cNvSpPr>
          <p:nvPr/>
        </p:nvSpPr>
        <p:spPr>
          <a:xfrm>
            <a:off x="982932" y="1886635"/>
            <a:ext cx="4137614" cy="2727338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 err="1">
                <a:cs typeface="Arial" panose="020B0604020202020204" pitchFamily="34" charset="0"/>
              </a:rPr>
              <a:t>Être</a:t>
            </a:r>
            <a:r>
              <a:rPr lang="en-US" sz="1600" dirty="0">
                <a:cs typeface="Arial" panose="020B0604020202020204" pitchFamily="34" charset="0"/>
              </a:rPr>
              <a:t> un bon </a:t>
            </a:r>
            <a:r>
              <a:rPr lang="en-US" sz="1600" dirty="0" err="1">
                <a:cs typeface="Arial" panose="020B0604020202020204" pitchFamily="34" charset="0"/>
              </a:rPr>
              <a:t>modèle</a:t>
            </a:r>
            <a:endParaRPr lang="en-US" sz="1600" dirty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Encourager </a:t>
            </a:r>
            <a:r>
              <a:rPr lang="en-US" sz="1600" dirty="0" err="1">
                <a:cs typeface="Arial" panose="020B0604020202020204" pitchFamily="34" charset="0"/>
              </a:rPr>
              <a:t>l’individualité</a:t>
            </a:r>
            <a:endParaRPr lang="en-US" sz="1600" dirty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 err="1">
                <a:cs typeface="Arial" panose="020B0604020202020204" pitchFamily="34" charset="0"/>
              </a:rPr>
              <a:t>Défier</a:t>
            </a:r>
            <a:r>
              <a:rPr lang="en-US" sz="1600" dirty="0">
                <a:cs typeface="Arial" panose="020B0604020202020204" pitchFamily="34" charset="0"/>
              </a:rPr>
              <a:t> les </a:t>
            </a:r>
            <a:r>
              <a:rPr lang="en-US" sz="1600" dirty="0" err="1">
                <a:cs typeface="Arial" panose="020B0604020202020204" pitchFamily="34" charset="0"/>
              </a:rPr>
              <a:t>idéaux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liés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à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l’apparence</a:t>
            </a:r>
            <a:endParaRPr lang="en-US" sz="1600" dirty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Se respecter soi-</a:t>
            </a:r>
            <a:r>
              <a:rPr lang="en-US" sz="1600" dirty="0" err="1">
                <a:cs typeface="Arial" panose="020B0604020202020204" pitchFamily="34" charset="0"/>
              </a:rPr>
              <a:t>même</a:t>
            </a:r>
            <a:endParaRPr lang="en-US" sz="1600" dirty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 err="1">
                <a:cs typeface="Arial" panose="020B0604020202020204" pitchFamily="34" charset="0"/>
              </a:rPr>
              <a:t>Valoriser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toute</a:t>
            </a:r>
            <a:r>
              <a:rPr lang="en-US" sz="1600" dirty="0">
                <a:cs typeface="Arial" panose="020B0604020202020204" pitchFamily="34" charset="0"/>
              </a:rPr>
              <a:t> la </a:t>
            </a:r>
            <a:r>
              <a:rPr lang="en-US" sz="1600" dirty="0" err="1">
                <a:cs typeface="Arial" panose="020B0604020202020204" pitchFamily="34" charset="0"/>
              </a:rPr>
              <a:t>personne</a:t>
            </a:r>
            <a:endParaRPr lang="en-US" sz="1600" dirty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Prendre </a:t>
            </a:r>
            <a:r>
              <a:rPr lang="en-US" sz="1600" dirty="0" err="1">
                <a:cs typeface="Arial" panose="020B0604020202020204" pitchFamily="34" charset="0"/>
              </a:rPr>
              <a:t>soin</a:t>
            </a:r>
            <a:r>
              <a:rPr lang="en-US" sz="1600" dirty="0">
                <a:cs typeface="Arial" panose="020B0604020202020204" pitchFamily="34" charset="0"/>
              </a:rPr>
              <a:t> les </a:t>
            </a:r>
            <a:r>
              <a:rPr lang="en-US" sz="1600" dirty="0" err="1">
                <a:cs typeface="Arial" panose="020B0604020202020204" pitchFamily="34" charset="0"/>
              </a:rPr>
              <a:t>uns</a:t>
            </a:r>
            <a:r>
              <a:rPr lang="en-US" sz="1600" dirty="0">
                <a:cs typeface="Arial" panose="020B0604020202020204" pitchFamily="34" charset="0"/>
              </a:rPr>
              <a:t> des </a:t>
            </a:r>
            <a:r>
              <a:rPr lang="en-US" sz="1600" dirty="0" err="1">
                <a:cs typeface="Arial" panose="020B0604020202020204" pitchFamily="34" charset="0"/>
              </a:rPr>
              <a:t>autres</a:t>
            </a:r>
            <a:endParaRPr lang="en-US" sz="1600" dirty="0"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1834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940475D-9B51-AD20-6A1E-47A3A529350D}"/>
              </a:ext>
            </a:extLst>
          </p:cNvPr>
          <p:cNvSpPr/>
          <p:nvPr/>
        </p:nvSpPr>
        <p:spPr>
          <a:xfrm>
            <a:off x="-4100" y="1856509"/>
            <a:ext cx="9157965" cy="3335251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6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235770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Salut Marcel!</a:t>
            </a:r>
            <a:endParaRPr lang="en-US" sz="20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2338839" y="248534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46818" y="2097812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1371653" y="3800046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822D76-3D02-AFAB-7599-73FB1CAE3B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" y="-178348"/>
            <a:ext cx="279400" cy="4203700"/>
          </a:xfrm>
          <a:prstGeom prst="rect">
            <a:avLst/>
          </a:prstGeom>
        </p:spPr>
      </p:pic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081CD34E-BEC0-340C-25FE-AB4CE05E1FEA}"/>
              </a:ext>
            </a:extLst>
          </p:cNvPr>
          <p:cNvSpPr/>
          <p:nvPr/>
        </p:nvSpPr>
        <p:spPr>
          <a:xfrm flipH="1" flipV="1">
            <a:off x="3471306" y="594571"/>
            <a:ext cx="4684741" cy="3637188"/>
          </a:xfrm>
          <a:prstGeom prst="round1Rect">
            <a:avLst/>
          </a:prstGeom>
          <a:blipFill dpi="0" rotWithShape="0">
            <a:blip r:embed="rId4"/>
            <a:srcRect/>
            <a:stretch>
              <a:fillRect l="-126" t="-196" r="-789" b="-19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940475D-9B51-AD20-6A1E-47A3A529350D}"/>
              </a:ext>
            </a:extLst>
          </p:cNvPr>
          <p:cNvSpPr/>
          <p:nvPr/>
        </p:nvSpPr>
        <p:spPr>
          <a:xfrm flipH="1">
            <a:off x="-4101" y="3560618"/>
            <a:ext cx="9157965" cy="1631142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7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2357706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Salut Amara, Haru, Michael, Carleigh et Daniel!</a:t>
            </a:r>
            <a:endParaRPr lang="en-US" sz="20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2759652" y="251359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8325243" y="3177162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666492" y="3947050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081CD34E-BEC0-340C-25FE-AB4CE05E1FEA}"/>
              </a:ext>
            </a:extLst>
          </p:cNvPr>
          <p:cNvSpPr/>
          <p:nvPr/>
        </p:nvSpPr>
        <p:spPr>
          <a:xfrm flipV="1">
            <a:off x="3471306" y="594571"/>
            <a:ext cx="4684741" cy="3637188"/>
          </a:xfrm>
          <a:prstGeom prst="round1Rect">
            <a:avLst/>
          </a:prstGeom>
          <a:blipFill dpi="0" rotWithShape="0">
            <a:blip r:embed="rId3"/>
            <a:srcRect/>
            <a:stretch>
              <a:fillRect l="-8839" t="-196" r="-9503" b="-19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6A155A-4ED2-EF60-32DD-061AAF41A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V="1">
            <a:off x="-1363429" y="1331174"/>
            <a:ext cx="3019218" cy="28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81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940475D-9B51-AD20-6A1E-47A3A529350D}"/>
              </a:ext>
            </a:extLst>
          </p:cNvPr>
          <p:cNvSpPr/>
          <p:nvPr/>
        </p:nvSpPr>
        <p:spPr>
          <a:xfrm>
            <a:off x="-4100" y="1856509"/>
            <a:ext cx="9157965" cy="3335251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FFD5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8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1637427" cy="1138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Salut Ju!</a:t>
            </a:r>
            <a:endParaRPr lang="en-US" sz="20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2338839" y="248534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46818" y="2097812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1371653" y="3800046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081CD34E-BEC0-340C-25FE-AB4CE05E1FEA}"/>
              </a:ext>
            </a:extLst>
          </p:cNvPr>
          <p:cNvSpPr/>
          <p:nvPr/>
        </p:nvSpPr>
        <p:spPr>
          <a:xfrm flipH="1" flipV="1">
            <a:off x="3471306" y="594571"/>
            <a:ext cx="4684741" cy="3637188"/>
          </a:xfrm>
          <a:prstGeom prst="round1Rect">
            <a:avLst/>
          </a:prstGeom>
          <a:blipFill dpi="0" rotWithShape="0">
            <a:blip r:embed="rId3"/>
            <a:srcRect/>
            <a:stretch>
              <a:fillRect l="-126" t="-196" r="-789" b="-19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001CA9-19A8-6158-997B-626EE3C06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2" y="-911741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5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2571750"/>
            <a:ext cx="9157965" cy="2620010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5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9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594573"/>
            <a:ext cx="192134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Salut Kallik!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6909760" y="817349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394700" y="205310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422912" y="579928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Round Single Corner Rectangle 2">
            <a:extLst>
              <a:ext uri="{FF2B5EF4-FFF2-40B4-BE49-F238E27FC236}">
                <a16:creationId xmlns:a16="http://schemas.microsoft.com/office/drawing/2014/main" id="{DBC21204-28C3-DD80-BCE8-B412032AE752}"/>
              </a:ext>
            </a:extLst>
          </p:cNvPr>
          <p:cNvSpPr/>
          <p:nvPr/>
        </p:nvSpPr>
        <p:spPr>
          <a:xfrm flipV="1">
            <a:off x="3037389" y="-21266"/>
            <a:ext cx="3032242" cy="4554143"/>
          </a:xfrm>
          <a:prstGeom prst="round1Rect">
            <a:avLst/>
          </a:prstGeom>
          <a:blipFill dpi="0" rotWithShape="0">
            <a:blip r:embed="rId3"/>
            <a:srcRect/>
            <a:stretch>
              <a:fillRect l="-126" t="-196" r="-789" b="-19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4CAC1F4-602A-6C81-A8BD-666C3A252969}"/>
              </a:ext>
            </a:extLst>
          </p:cNvPr>
          <p:cNvGrpSpPr/>
          <p:nvPr/>
        </p:nvGrpSpPr>
        <p:grpSpPr>
          <a:xfrm>
            <a:off x="7361509" y="3266240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E651EFD-0997-0A4C-592B-D019C8C6ED7B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A2BBA67-70E6-C73B-98ED-FEB7EC56DA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Donut 3">
            <a:extLst>
              <a:ext uri="{FF2B5EF4-FFF2-40B4-BE49-F238E27FC236}">
                <a16:creationId xmlns:a16="http://schemas.microsoft.com/office/drawing/2014/main" id="{C5375E0C-312C-3637-6E56-2C1CF34C2B9E}"/>
              </a:ext>
            </a:extLst>
          </p:cNvPr>
          <p:cNvSpPr/>
          <p:nvPr/>
        </p:nvSpPr>
        <p:spPr>
          <a:xfrm rot="5400000">
            <a:off x="8065294" y="2512725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B4BC02E-AA13-8611-6DFB-DFA68B746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V="1">
            <a:off x="7503921" y="780822"/>
            <a:ext cx="3019218" cy="28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41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82E5DFEC607E4B9155ABD727AA0436" ma:contentTypeVersion="23" ma:contentTypeDescription="Create a new document." ma:contentTypeScope="" ma:versionID="074a306719c29a1b27f0cd88c416ab5a">
  <xsd:schema xmlns:xsd="http://www.w3.org/2001/XMLSchema" xmlns:xs="http://www.w3.org/2001/XMLSchema" xmlns:p="http://schemas.microsoft.com/office/2006/metadata/properties" xmlns:ns1="http://schemas.microsoft.com/sharepoint/v3" xmlns:ns2="5de95ac2-49e0-4137-9b03-d33fac4e8a99" xmlns:ns3="412343a4-b280-4816-9d8a-65ef34a42753" targetNamespace="http://schemas.microsoft.com/office/2006/metadata/properties" ma:root="true" ma:fieldsID="613f43d7a5bd363842cb54e90af2ec01" ns1:_="" ns2:_="" ns3:_="">
    <xsd:import namespace="http://schemas.microsoft.com/sharepoint/v3"/>
    <xsd:import namespace="5de95ac2-49e0-4137-9b03-d33fac4e8a99"/>
    <xsd:import namespace="412343a4-b280-4816-9d8a-65ef34a427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Workstream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i8qr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95ac2-49e0-4137-9b03-d33fac4e8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Workstream" ma:index="12" nillable="true" ma:displayName="Workstream" ma:format="Dropdown" ma:internalName="Workstream">
      <xsd:simpleType>
        <xsd:restriction base="dms:Choice">
          <xsd:enumeration value="Digital"/>
          <xsd:enumeration value="RFP (M+E, Needs Assessment, Curriculum)"/>
          <xsd:enumeration value="Governance"/>
          <xsd:enumeration value="Status Reports"/>
          <xsd:enumeration value="DSEP Materials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i8qr" ma:index="20" nillable="true" ma:displayName="Description" ma:internalName="i8qr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95af6b3-c6d7-4f50-94db-46e46a7b7b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343a4-b280-4816-9d8a-65ef34a427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06d2e76-0a1d-44bb-9f7e-4ed02de6a06a}" ma:internalName="TaxCatchAll" ma:showField="CatchAllData" ma:web="412343a4-b280-4816-9d8a-65ef34a427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6121E2-3035-441F-82E0-7A8D7A96D074}"/>
</file>

<file path=customXml/itemProps2.xml><?xml version="1.0" encoding="utf-8"?>
<ds:datastoreItem xmlns:ds="http://schemas.openxmlformats.org/officeDocument/2006/customXml" ds:itemID="{2E5C64B3-2689-4D31-A5D4-73FD0BB2A168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1531</TotalTime>
  <Words>444</Words>
  <Application>Microsoft Macintosh PowerPoint</Application>
  <PresentationFormat>On-screen Show (16:9)</PresentationFormat>
  <Paragraphs>73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Poppins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Johnson</dc:creator>
  <cp:lastModifiedBy>Kim Johnson</cp:lastModifiedBy>
  <cp:revision>345</cp:revision>
  <dcterms:created xsi:type="dcterms:W3CDTF">2024-03-03T19:11:08Z</dcterms:created>
  <dcterms:modified xsi:type="dcterms:W3CDTF">2024-04-24T20:23:31Z</dcterms:modified>
</cp:coreProperties>
</file>