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11.xml" ContentType="application/vnd.openxmlformats-officedocument.presentationml.slideLayou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76" r:id="rId4"/>
    <p:sldId id="277" r:id="rId5"/>
    <p:sldId id="282" r:id="rId6"/>
    <p:sldId id="274" r:id="rId7"/>
    <p:sldId id="280" r:id="rId8"/>
    <p:sldId id="259" r:id="rId9"/>
    <p:sldId id="283" r:id="rId10"/>
    <p:sldId id="281" r:id="rId11"/>
    <p:sldId id="284" r:id="rId12"/>
    <p:sldId id="285" r:id="rId13"/>
    <p:sldId id="286" r:id="rId14"/>
    <p:sldId id="275" r:id="rId1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2CE"/>
    <a:srgbClr val="FFF2B2"/>
    <a:srgbClr val="58CAE7"/>
    <a:srgbClr val="8AC208"/>
    <a:srgbClr val="DC0080"/>
    <a:srgbClr val="FFD500"/>
    <a:srgbClr val="6E4A8D"/>
    <a:srgbClr val="8ADAEE"/>
    <a:srgbClr val="DBECB4"/>
    <a:srgbClr val="B2D4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1152"/>
    <p:restoredTop sz="95552"/>
  </p:normalViewPr>
  <p:slideViewPr>
    <p:cSldViewPr snapToGrid="0">
      <p:cViewPr varScale="1">
        <p:scale>
          <a:sx n="90" d="100"/>
          <a:sy n="90" d="100"/>
        </p:scale>
        <p:origin x="200" y="776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1.xml"/><Relationship Id="rId3" Type="http://schemas.openxmlformats.org/officeDocument/2006/relationships/slide" Target="slides/slide6.xml"/><Relationship Id="rId7" Type="http://schemas.openxmlformats.org/officeDocument/2006/relationships/slide" Target="slides/slide10.xml"/><Relationship Id="rId2" Type="http://schemas.openxmlformats.org/officeDocument/2006/relationships/slide" Target="slides/slide5.xml"/><Relationship Id="rId1" Type="http://schemas.openxmlformats.org/officeDocument/2006/relationships/slide" Target="slides/slide4.xml"/><Relationship Id="rId6" Type="http://schemas.openxmlformats.org/officeDocument/2006/relationships/slide" Target="slides/slide9.xml"/><Relationship Id="rId11" Type="http://schemas.openxmlformats.org/officeDocument/2006/relationships/slide" Target="slides/slide14.xml"/><Relationship Id="rId5" Type="http://schemas.openxmlformats.org/officeDocument/2006/relationships/slide" Target="slides/slide8.xml"/><Relationship Id="rId10" Type="http://schemas.openxmlformats.org/officeDocument/2006/relationships/slide" Target="slides/slide13.xml"/><Relationship Id="rId4" Type="http://schemas.openxmlformats.org/officeDocument/2006/relationships/slide" Target="slides/slide7.xml"/><Relationship Id="rId9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6F445875-BF77-7E4B-A9B0-CEF16A9E16FB}" type="datetimeFigureOut">
              <a:rPr lang="en-US" smtClean="0"/>
              <a:pPr/>
              <a:t>4/24/24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B2E58215-887E-0A48-9CFB-7FD8E63FB10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75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6493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9858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0176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5673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8760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815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322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611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327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359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1012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8226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0038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921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73232-1141-CD4B-8602-8463EE515F32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3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940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66958-175C-BF42-95A1-631DBA3B8069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3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108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C9C8-BDB4-8E46-95D0-9F91842A09C4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3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664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4BF1-A9A8-6E48-A7B6-32242AEF6BAA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3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820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DFAA-1423-3C4F-A902-0072CBC7B9FE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3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578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A1D7F-4528-9C47-93D3-3897A6357A5C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3 de 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92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79063-BC78-1142-96C7-709A20A6BEE6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3 de 5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107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26F2C-5980-B846-B671-5ED0A75B7637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3 de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9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87CAD-20FE-9F4C-B7FC-5A831F693213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3 de 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306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50EF3-70D7-AE42-B61E-B54969F51303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3 de 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858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7A979-4F19-8943-AA27-ABE8FF0CDFDB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J'ai Confiance - Séance 3 de 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465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B25DDC3-7AFA-8344-9D24-05EFDA3BDAFE}" type="datetime1">
              <a:rPr lang="en-CA" smtClean="0"/>
              <a:t>2024-04-24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Plan International Canada - J'ai Confiance - Séance 3 de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CE9EF791-C2C3-1B49-8D35-B3AD0296751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378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sb5B4aR6FbM?feature=oembed" TargetMode="External"/><Relationship Id="rId5" Type="http://schemas.openxmlformats.org/officeDocument/2006/relationships/image" Target="../media/image8.jpeg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B5wkng-pGc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emf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flag with red rectangles&#10;&#10;Description automatically generated">
            <a:extLst>
              <a:ext uri="{FF2B5EF4-FFF2-40B4-BE49-F238E27FC236}">
                <a16:creationId xmlns:a16="http://schemas.microsoft.com/office/drawing/2014/main" id="{4F3D3683-171C-C84A-98E9-7F91D72775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5556" y="50802"/>
            <a:ext cx="5723128" cy="791845"/>
          </a:xfrm>
          <a:prstGeom prst="rect">
            <a:avLst/>
          </a:prstGeom>
        </p:spPr>
      </p:pic>
      <p:pic>
        <p:nvPicPr>
          <p:cNvPr id="3" name="Picture 2" descr="A picture containing person, wall, indoor&#10;&#10;Description automatically generated">
            <a:extLst>
              <a:ext uri="{FF2B5EF4-FFF2-40B4-BE49-F238E27FC236}">
                <a16:creationId xmlns:a16="http://schemas.microsoft.com/office/drawing/2014/main" id="{758BF627-0D50-A1B3-F8F8-3B63AC0AF45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" t="19966" r="-126" b="10285"/>
          <a:stretch/>
        </p:blipFill>
        <p:spPr>
          <a:xfrm>
            <a:off x="-18000" y="789213"/>
            <a:ext cx="9180000" cy="4266951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3EA843B3-5CE5-C51A-7459-AE3D3FA01A0F}"/>
              </a:ext>
            </a:extLst>
          </p:cNvPr>
          <p:cNvSpPr/>
          <p:nvPr/>
        </p:nvSpPr>
        <p:spPr>
          <a:xfrm>
            <a:off x="-4100" y="3670970"/>
            <a:ext cx="9157965" cy="1484737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5052FD-0D34-EA32-4814-96358179721D}"/>
              </a:ext>
            </a:extLst>
          </p:cNvPr>
          <p:cNvSpPr txBox="1"/>
          <p:nvPr/>
        </p:nvSpPr>
        <p:spPr>
          <a:xfrm>
            <a:off x="199203" y="4355733"/>
            <a:ext cx="67017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spc="0" dirty="0">
                <a:solidFill>
                  <a:schemeClr val="bg1"/>
                </a:solidFill>
                <a:latin typeface="Poppins ExtraBold" pitchFamily="2" charset="77"/>
                <a:cs typeface="Poppins ExtraBold" pitchFamily="2" charset="77"/>
              </a:rPr>
              <a:t>Affronter les </a:t>
            </a:r>
            <a:r>
              <a:rPr lang="en-US" sz="3600" b="1" spc="0" dirty="0" err="1">
                <a:solidFill>
                  <a:schemeClr val="bg1"/>
                </a:solidFill>
                <a:latin typeface="Poppins ExtraBold" pitchFamily="2" charset="77"/>
                <a:cs typeface="Poppins ExtraBold" pitchFamily="2" charset="77"/>
              </a:rPr>
              <a:t>comparaisons</a:t>
            </a:r>
            <a:endParaRPr lang="en-US" sz="3600" b="1" spc="0" dirty="0">
              <a:solidFill>
                <a:schemeClr val="bg1"/>
              </a:solidFill>
              <a:latin typeface="Poppins ExtraBold" pitchFamily="2" charset="77"/>
              <a:cs typeface="Poppins ExtraBold" pitchFamily="2" charset="77"/>
            </a:endParaRPr>
          </a:p>
        </p:txBody>
      </p:sp>
      <p:sp>
        <p:nvSpPr>
          <p:cNvPr id="6" name="Donut 3">
            <a:extLst>
              <a:ext uri="{FF2B5EF4-FFF2-40B4-BE49-F238E27FC236}">
                <a16:creationId xmlns:a16="http://schemas.microsoft.com/office/drawing/2014/main" id="{CA82AEB8-CF69-FB9F-80E2-13EC7F748628}"/>
              </a:ext>
            </a:extLst>
          </p:cNvPr>
          <p:cNvSpPr/>
          <p:nvPr/>
        </p:nvSpPr>
        <p:spPr>
          <a:xfrm rot="5400000">
            <a:off x="-825029" y="1573845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FFF2B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Donut 3">
            <a:extLst>
              <a:ext uri="{FF2B5EF4-FFF2-40B4-BE49-F238E27FC236}">
                <a16:creationId xmlns:a16="http://schemas.microsoft.com/office/drawing/2014/main" id="{13250FFB-2D21-80F6-DFE7-BCAEA6FB964C}"/>
              </a:ext>
            </a:extLst>
          </p:cNvPr>
          <p:cNvSpPr/>
          <p:nvPr/>
        </p:nvSpPr>
        <p:spPr>
          <a:xfrm rot="5400000">
            <a:off x="3422295" y="3889124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5" name="Donut 3">
            <a:extLst>
              <a:ext uri="{FF2B5EF4-FFF2-40B4-BE49-F238E27FC236}">
                <a16:creationId xmlns:a16="http://schemas.microsoft.com/office/drawing/2014/main" id="{6231FF83-CCFE-0A24-F068-14269C5E743A}"/>
              </a:ext>
            </a:extLst>
          </p:cNvPr>
          <p:cNvSpPr/>
          <p:nvPr/>
        </p:nvSpPr>
        <p:spPr>
          <a:xfrm rot="5400000">
            <a:off x="537249" y="1086845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7" name="Plus 16">
            <a:extLst>
              <a:ext uri="{FF2B5EF4-FFF2-40B4-BE49-F238E27FC236}">
                <a16:creationId xmlns:a16="http://schemas.microsoft.com/office/drawing/2014/main" id="{5E6E4EC8-6B28-7FF7-ADE6-C7C8282087B5}"/>
              </a:ext>
            </a:extLst>
          </p:cNvPr>
          <p:cNvSpPr/>
          <p:nvPr/>
        </p:nvSpPr>
        <p:spPr>
          <a:xfrm>
            <a:off x="939705" y="1341918"/>
            <a:ext cx="241300" cy="242095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B7FEA5-4F98-7BF3-F53C-34ED9913E0E1}"/>
              </a:ext>
            </a:extLst>
          </p:cNvPr>
          <p:cNvSpPr txBox="1"/>
          <p:nvPr/>
        </p:nvSpPr>
        <p:spPr>
          <a:xfrm>
            <a:off x="237864" y="4153648"/>
            <a:ext cx="48373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400" b="1" dirty="0" err="1">
                <a:solidFill>
                  <a:schemeClr val="bg1"/>
                </a:solidFill>
                <a:effectLst/>
                <a:latin typeface="Poppins" pitchFamily="2" charset="77"/>
              </a:rPr>
              <a:t>J’ai</a:t>
            </a:r>
            <a:r>
              <a:rPr lang="en-CA" sz="1400" b="1" dirty="0">
                <a:solidFill>
                  <a:schemeClr val="bg1"/>
                </a:solidFill>
                <a:effectLst/>
                <a:latin typeface="Poppins" pitchFamily="2" charset="77"/>
              </a:rPr>
              <a:t> </a:t>
            </a:r>
            <a:r>
              <a:rPr lang="en-CA" sz="1400" b="1" dirty="0" err="1">
                <a:solidFill>
                  <a:schemeClr val="bg1"/>
                </a:solidFill>
                <a:effectLst/>
                <a:latin typeface="Poppins" pitchFamily="2" charset="77"/>
              </a:rPr>
              <a:t>confiance</a:t>
            </a:r>
            <a:r>
              <a:rPr lang="en-CA" sz="1400" b="1" dirty="0">
                <a:solidFill>
                  <a:schemeClr val="bg1"/>
                </a:solidFill>
                <a:effectLst/>
                <a:latin typeface="Poppins" pitchFamily="2" charset="77"/>
              </a:rPr>
              <a:t> | Séance 3 de 5</a:t>
            </a:r>
            <a:endParaRPr lang="en-CA" sz="1400" dirty="0">
              <a:solidFill>
                <a:schemeClr val="bg1"/>
              </a:solidFill>
              <a:effectLst/>
              <a:latin typeface="Poppins" pitchFamily="2" charset="77"/>
            </a:endParaRPr>
          </a:p>
        </p:txBody>
      </p:sp>
      <p:sp>
        <p:nvSpPr>
          <p:cNvPr id="13" name="Round Single Corner Rectangle 12">
            <a:extLst>
              <a:ext uri="{FF2B5EF4-FFF2-40B4-BE49-F238E27FC236}">
                <a16:creationId xmlns:a16="http://schemas.microsoft.com/office/drawing/2014/main" id="{7C5ABF48-C1ED-A93A-687A-D756A667E0E5}"/>
              </a:ext>
            </a:extLst>
          </p:cNvPr>
          <p:cNvSpPr/>
          <p:nvPr/>
        </p:nvSpPr>
        <p:spPr>
          <a:xfrm>
            <a:off x="7436420" y="3993818"/>
            <a:ext cx="1389946" cy="1159307"/>
          </a:xfrm>
          <a:prstGeom prst="round1Rect">
            <a:avLst/>
          </a:prstGeom>
          <a:solidFill>
            <a:srgbClr val="FFF2B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2B2"/>
              </a:highlight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00E1AA6-25FC-61F3-38FA-E57EF3E959D7}"/>
              </a:ext>
            </a:extLst>
          </p:cNvPr>
          <p:cNvSpPr txBox="1"/>
          <p:nvPr/>
        </p:nvSpPr>
        <p:spPr>
          <a:xfrm>
            <a:off x="7486638" y="4087170"/>
            <a:ext cx="13525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200" b="1" dirty="0">
                <a:effectLst/>
                <a:latin typeface="Poppins" pitchFamily="2" charset="77"/>
              </a:rPr>
              <a:t>Atelier </a:t>
            </a:r>
            <a:r>
              <a:rPr lang="en-CA" sz="1200" b="1" dirty="0" err="1">
                <a:effectLst/>
                <a:latin typeface="Poppins" pitchFamily="2" charset="77"/>
              </a:rPr>
              <a:t>scolaires</a:t>
            </a:r>
            <a:r>
              <a:rPr lang="en-CA" sz="1200" b="1" dirty="0">
                <a:effectLst/>
                <a:latin typeface="Poppins" pitchFamily="2" charset="77"/>
              </a:rPr>
              <a:t> pour la </a:t>
            </a:r>
            <a:r>
              <a:rPr lang="en-CA" sz="1200" b="1" dirty="0" err="1">
                <a:effectLst/>
                <a:latin typeface="Poppins" pitchFamily="2" charset="77"/>
              </a:rPr>
              <a:t>confiance</a:t>
            </a:r>
            <a:r>
              <a:rPr lang="en-CA" sz="1200" b="1" dirty="0">
                <a:effectLst/>
                <a:latin typeface="Poppins" pitchFamily="2" charset="77"/>
              </a:rPr>
              <a:t> </a:t>
            </a:r>
            <a:r>
              <a:rPr lang="en-CA" sz="1200" b="1" dirty="0" err="1">
                <a:effectLst/>
                <a:latin typeface="Poppins" pitchFamily="2" charset="77"/>
              </a:rPr>
              <a:t>corporelle</a:t>
            </a:r>
            <a:endParaRPr lang="en-CA" sz="1200" dirty="0">
              <a:effectLst/>
              <a:latin typeface="Poppins" pitchFamily="2" charset="77"/>
            </a:endParaRP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68F5570F-852C-DB6C-9B93-C8990279F47A}"/>
              </a:ext>
            </a:extLst>
          </p:cNvPr>
          <p:cNvSpPr/>
          <p:nvPr/>
        </p:nvSpPr>
        <p:spPr>
          <a:xfrm rot="21448881" flipV="1">
            <a:off x="7561242" y="4915483"/>
            <a:ext cx="912963" cy="46502"/>
          </a:xfrm>
          <a:custGeom>
            <a:avLst/>
            <a:gdLst>
              <a:gd name="connsiteX0" fmla="*/ 0 w 3537679"/>
              <a:gd name="connsiteY0" fmla="*/ 239843 h 287630"/>
              <a:gd name="connsiteX1" fmla="*/ 2683239 w 3537679"/>
              <a:gd name="connsiteY1" fmla="*/ 269823 h 287630"/>
              <a:gd name="connsiteX2" fmla="*/ 3537679 w 3537679"/>
              <a:gd name="connsiteY2" fmla="*/ 0 h 287630"/>
              <a:gd name="connsiteX3" fmla="*/ 3537679 w 3537679"/>
              <a:gd name="connsiteY3" fmla="*/ 0 h 287630"/>
              <a:gd name="connsiteX0" fmla="*/ 0 w 3537679"/>
              <a:gd name="connsiteY0" fmla="*/ 239843 h 290952"/>
              <a:gd name="connsiteX1" fmla="*/ 2154042 w 3537679"/>
              <a:gd name="connsiteY1" fmla="*/ 274118 h 290952"/>
              <a:gd name="connsiteX2" fmla="*/ 3537679 w 3537679"/>
              <a:gd name="connsiteY2" fmla="*/ 0 h 290952"/>
              <a:gd name="connsiteX3" fmla="*/ 3537679 w 3537679"/>
              <a:gd name="connsiteY3" fmla="*/ 0 h 290952"/>
              <a:gd name="connsiteX0" fmla="*/ 0 w 3537679"/>
              <a:gd name="connsiteY0" fmla="*/ 239843 h 278961"/>
              <a:gd name="connsiteX1" fmla="*/ 1835504 w 3537679"/>
              <a:gd name="connsiteY1" fmla="*/ 257880 h 278961"/>
              <a:gd name="connsiteX2" fmla="*/ 3537679 w 3537679"/>
              <a:gd name="connsiteY2" fmla="*/ 0 h 278961"/>
              <a:gd name="connsiteX3" fmla="*/ 3537679 w 3537679"/>
              <a:gd name="connsiteY3" fmla="*/ 0 h 278961"/>
              <a:gd name="connsiteX0" fmla="*/ -1 w 3996657"/>
              <a:gd name="connsiteY0" fmla="*/ 237296 h 277998"/>
              <a:gd name="connsiteX1" fmla="*/ 2294482 w 3996657"/>
              <a:gd name="connsiteY1" fmla="*/ 257880 h 277998"/>
              <a:gd name="connsiteX2" fmla="*/ 3996657 w 3996657"/>
              <a:gd name="connsiteY2" fmla="*/ 0 h 277998"/>
              <a:gd name="connsiteX3" fmla="*/ 3996657 w 3996657"/>
              <a:gd name="connsiteY3" fmla="*/ 0 h 2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6657" h="277998">
                <a:moveTo>
                  <a:pt x="-1" y="237296"/>
                </a:moveTo>
                <a:cubicBezTo>
                  <a:pt x="1046812" y="272273"/>
                  <a:pt x="1628372" y="297429"/>
                  <a:pt x="2294482" y="257880"/>
                </a:cubicBezTo>
                <a:cubicBezTo>
                  <a:pt x="2960592" y="218331"/>
                  <a:pt x="3996657" y="0"/>
                  <a:pt x="3996657" y="0"/>
                </a:cubicBezTo>
                <a:lnTo>
                  <a:pt x="3996657" y="0"/>
                </a:lnTo>
              </a:path>
            </a:pathLst>
          </a:custGeom>
          <a:ln w="25400" cap="rnd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716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C557C317-DBA7-392B-3B6F-10209FAE82A1}"/>
              </a:ext>
            </a:extLst>
          </p:cNvPr>
          <p:cNvSpPr/>
          <p:nvPr/>
        </p:nvSpPr>
        <p:spPr>
          <a:xfrm>
            <a:off x="-13447" y="372978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C6284C-5867-5D13-E4E3-EA188DBBAD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1"/>
          <a:stretch/>
        </p:blipFill>
        <p:spPr>
          <a:xfrm>
            <a:off x="2933700" y="678810"/>
            <a:ext cx="6299199" cy="4114601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3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10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Donut 3">
            <a:extLst>
              <a:ext uri="{FF2B5EF4-FFF2-40B4-BE49-F238E27FC236}">
                <a16:creationId xmlns:a16="http://schemas.microsoft.com/office/drawing/2014/main" id="{75390083-F6C9-3D97-5675-EC6EB9AD33CE}"/>
              </a:ext>
            </a:extLst>
          </p:cNvPr>
          <p:cNvSpPr/>
          <p:nvPr/>
        </p:nvSpPr>
        <p:spPr>
          <a:xfrm rot="5400000">
            <a:off x="3659265" y="3787288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20" name="Plus 19">
            <a:extLst>
              <a:ext uri="{FF2B5EF4-FFF2-40B4-BE49-F238E27FC236}">
                <a16:creationId xmlns:a16="http://schemas.microsoft.com/office/drawing/2014/main" id="{DC0F0E91-5110-42DF-D756-F6F7865DCA00}"/>
              </a:ext>
            </a:extLst>
          </p:cNvPr>
          <p:cNvSpPr/>
          <p:nvPr/>
        </p:nvSpPr>
        <p:spPr>
          <a:xfrm>
            <a:off x="6552306" y="54374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0B446652-EE77-81B2-3B6E-BF302CEFF0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51" y="-1621662"/>
            <a:ext cx="342055" cy="514350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4AFCA41D-0208-471B-FA00-655DAC97F71A}"/>
              </a:ext>
            </a:extLst>
          </p:cNvPr>
          <p:cNvSpPr/>
          <p:nvPr/>
        </p:nvSpPr>
        <p:spPr>
          <a:xfrm flipH="1" flipV="1">
            <a:off x="2166435" y="3461900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84C1A68-4A5E-42C0-750E-7F839BCD0601}"/>
              </a:ext>
            </a:extLst>
          </p:cNvPr>
          <p:cNvGrpSpPr/>
          <p:nvPr/>
        </p:nvGrpSpPr>
        <p:grpSpPr>
          <a:xfrm>
            <a:off x="2919046" y="4085171"/>
            <a:ext cx="219808" cy="204515"/>
            <a:chOff x="5016110" y="4186982"/>
            <a:chExt cx="219808" cy="204515"/>
          </a:xfrm>
          <a:solidFill>
            <a:srgbClr val="0072CE"/>
          </a:solidFill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90EE027-291D-D4F4-B274-069E8F20F081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C8909F0-CAD3-4A24-CE10-BD33855EAE0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Freeform 5">
            <a:extLst>
              <a:ext uri="{FF2B5EF4-FFF2-40B4-BE49-F238E27FC236}">
                <a16:creationId xmlns:a16="http://schemas.microsoft.com/office/drawing/2014/main" id="{CF870C43-E5C8-3D14-2182-78B21B591107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0072CE">
              <a:alpha val="304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Donut 3">
            <a:extLst>
              <a:ext uri="{FF2B5EF4-FFF2-40B4-BE49-F238E27FC236}">
                <a16:creationId xmlns:a16="http://schemas.microsoft.com/office/drawing/2014/main" id="{91B18EB5-E9D4-2DFB-D307-8DBF454BB560}"/>
              </a:ext>
            </a:extLst>
          </p:cNvPr>
          <p:cNvSpPr/>
          <p:nvPr/>
        </p:nvSpPr>
        <p:spPr>
          <a:xfrm rot="5400000">
            <a:off x="5266416" y="-944560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F29C340-8D5A-B651-9B6C-3AE83CB8D11F}"/>
              </a:ext>
            </a:extLst>
          </p:cNvPr>
          <p:cNvSpPr txBox="1"/>
          <p:nvPr/>
        </p:nvSpPr>
        <p:spPr>
          <a:xfrm>
            <a:off x="3787302" y="1058618"/>
            <a:ext cx="1194980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Nous ne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sommes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pas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censés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être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tous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pareils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61411E8-C5FF-B238-E77D-675591E9CE89}"/>
              </a:ext>
            </a:extLst>
          </p:cNvPr>
          <p:cNvSpPr txBox="1"/>
          <p:nvPr/>
        </p:nvSpPr>
        <p:spPr>
          <a:xfrm>
            <a:off x="7371170" y="1343437"/>
            <a:ext cx="1194980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Personne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ne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peut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ressembler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un selfie avec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filtre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577D72D-CDC7-F867-C53A-1676260088B6}"/>
              </a:ext>
            </a:extLst>
          </p:cNvPr>
          <p:cNvSpPr txBox="1"/>
          <p:nvPr/>
        </p:nvSpPr>
        <p:spPr>
          <a:xfrm>
            <a:off x="970712" y="594574"/>
            <a:ext cx="2839301" cy="2870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8000"/>
              </a:lnSpc>
            </a:pP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Comment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pouvons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modifier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notre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discours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0319393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>
            <a:extLst>
              <a:ext uri="{FF2B5EF4-FFF2-40B4-BE49-F238E27FC236}">
                <a16:creationId xmlns:a16="http://schemas.microsoft.com/office/drawing/2014/main" id="{84606621-32E1-9DE8-5055-6EC8B728AE40}"/>
              </a:ext>
            </a:extLst>
          </p:cNvPr>
          <p:cNvSpPr/>
          <p:nvPr/>
        </p:nvSpPr>
        <p:spPr>
          <a:xfrm>
            <a:off x="-4100" y="3329174"/>
            <a:ext cx="9157965" cy="1852426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DC008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9" name="Round Single Corner Rectangle 18">
            <a:extLst>
              <a:ext uri="{FF2B5EF4-FFF2-40B4-BE49-F238E27FC236}">
                <a16:creationId xmlns:a16="http://schemas.microsoft.com/office/drawing/2014/main" id="{E97FDF77-EB46-7A2B-EEC4-5D5614EF5144}"/>
              </a:ext>
            </a:extLst>
          </p:cNvPr>
          <p:cNvSpPr/>
          <p:nvPr/>
        </p:nvSpPr>
        <p:spPr>
          <a:xfrm flipH="1" flipV="1">
            <a:off x="555925" y="1523999"/>
            <a:ext cx="2485724" cy="3048001"/>
          </a:xfrm>
          <a:prstGeom prst="round1Rect">
            <a:avLst/>
          </a:prstGeom>
          <a:solidFill>
            <a:schemeClr val="bg1"/>
          </a:solidFill>
          <a:ln w="19050">
            <a:solidFill>
              <a:srgbClr val="0072C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02C31033-88C9-B3C0-1359-AA052D49DBFB}"/>
              </a:ext>
            </a:extLst>
          </p:cNvPr>
          <p:cNvSpPr/>
          <p:nvPr/>
        </p:nvSpPr>
        <p:spPr>
          <a:xfrm flipV="1">
            <a:off x="3159425" y="1523998"/>
            <a:ext cx="2723776" cy="3048001"/>
          </a:xfrm>
          <a:prstGeom prst="round1Rect">
            <a:avLst/>
          </a:prstGeom>
          <a:solidFill>
            <a:schemeClr val="bg1"/>
          </a:solidFill>
          <a:ln w="19050">
            <a:solidFill>
              <a:srgbClr val="0072C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ound Single Corner Rectangle 20">
            <a:extLst>
              <a:ext uri="{FF2B5EF4-FFF2-40B4-BE49-F238E27FC236}">
                <a16:creationId xmlns:a16="http://schemas.microsoft.com/office/drawing/2014/main" id="{578B4954-F5D7-6489-081D-D54E84B6FEDD}"/>
              </a:ext>
            </a:extLst>
          </p:cNvPr>
          <p:cNvSpPr/>
          <p:nvPr/>
        </p:nvSpPr>
        <p:spPr>
          <a:xfrm>
            <a:off x="5994773" y="1524001"/>
            <a:ext cx="2485724" cy="3048001"/>
          </a:xfrm>
          <a:prstGeom prst="round1Rect">
            <a:avLst/>
          </a:prstGeom>
          <a:solidFill>
            <a:schemeClr val="bg1"/>
          </a:solidFill>
          <a:ln w="19050">
            <a:solidFill>
              <a:srgbClr val="0072C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3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11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1516231" y="262061"/>
            <a:ext cx="7544639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Comment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pouvons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modifier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notre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discours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Donut 3">
            <a:extLst>
              <a:ext uri="{FF2B5EF4-FFF2-40B4-BE49-F238E27FC236}">
                <a16:creationId xmlns:a16="http://schemas.microsoft.com/office/drawing/2014/main" id="{06210B21-FD61-DC1A-1878-52F567A2EC29}"/>
              </a:ext>
            </a:extLst>
          </p:cNvPr>
          <p:cNvSpPr/>
          <p:nvPr/>
        </p:nvSpPr>
        <p:spPr>
          <a:xfrm rot="5400000">
            <a:off x="7979489" y="58017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2" name="Plus 11">
            <a:extLst>
              <a:ext uri="{FF2B5EF4-FFF2-40B4-BE49-F238E27FC236}">
                <a16:creationId xmlns:a16="http://schemas.microsoft.com/office/drawing/2014/main" id="{CECA4B61-1839-65F2-4457-2757F73C931C}"/>
              </a:ext>
            </a:extLst>
          </p:cNvPr>
          <p:cNvSpPr/>
          <p:nvPr/>
        </p:nvSpPr>
        <p:spPr>
          <a:xfrm>
            <a:off x="8748238" y="2571750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CC6946F-62F8-8D0D-BA27-EA132FD53273}"/>
              </a:ext>
            </a:extLst>
          </p:cNvPr>
          <p:cNvSpPr/>
          <p:nvPr/>
        </p:nvSpPr>
        <p:spPr>
          <a:xfrm>
            <a:off x="422912" y="579928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Donut 3">
            <a:extLst>
              <a:ext uri="{FF2B5EF4-FFF2-40B4-BE49-F238E27FC236}">
                <a16:creationId xmlns:a16="http://schemas.microsoft.com/office/drawing/2014/main" id="{EC138F0E-876B-16BE-1580-CE2FFFA0D702}"/>
              </a:ext>
            </a:extLst>
          </p:cNvPr>
          <p:cNvSpPr/>
          <p:nvPr/>
        </p:nvSpPr>
        <p:spPr>
          <a:xfrm rot="5400000">
            <a:off x="8278682" y="14931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156E9C-12EF-1164-61FE-BD186DCD692B}"/>
              </a:ext>
            </a:extLst>
          </p:cNvPr>
          <p:cNvSpPr txBox="1"/>
          <p:nvPr/>
        </p:nvSpPr>
        <p:spPr>
          <a:xfrm>
            <a:off x="735889" y="1613634"/>
            <a:ext cx="2197811" cy="26827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latin typeface="Poppins" pitchFamily="2" charset="77"/>
                <a:cs typeface="Poppins" pitchFamily="2" charset="77"/>
              </a:rPr>
              <a:t>1.</a:t>
            </a:r>
          </a:p>
          <a:p>
            <a:pPr>
              <a:spcAft>
                <a:spcPts val="1000"/>
              </a:spcAft>
            </a:pP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navigant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sur les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médias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sociaux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tu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vois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une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vidéo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d’une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personne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effectuant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une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danse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devenue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populaire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dernièrement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Cette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personne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bonne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forme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bouge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bien. </a:t>
            </a:r>
          </a:p>
          <a:p>
            <a:pPr>
              <a:spcAft>
                <a:spcPts val="1000"/>
              </a:spcAft>
            </a:pP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Tu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penses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immédiatement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tu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ne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paraîtrais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pas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aussi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bien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faisant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même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danse. Comment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devrais-tu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réagir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cette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réflexion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automatique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EFB086-E25E-A278-EB94-0A18325AD5C0}"/>
              </a:ext>
            </a:extLst>
          </p:cNvPr>
          <p:cNvSpPr txBox="1"/>
          <p:nvPr/>
        </p:nvSpPr>
        <p:spPr>
          <a:xfrm>
            <a:off x="3311265" y="1616956"/>
            <a:ext cx="2451659" cy="2672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latin typeface="Poppins" pitchFamily="2" charset="77"/>
                <a:cs typeface="Poppins" pitchFamily="2" charset="77"/>
              </a:rPr>
              <a:t>2.</a:t>
            </a:r>
          </a:p>
          <a:p>
            <a:pPr>
              <a:spcAft>
                <a:spcPts val="1000"/>
              </a:spcAft>
            </a:pP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Ton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ami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montre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panneau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publicitaire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avec des photos de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personnes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qui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semblent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très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heureuses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. Tu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réalises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c’est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une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publicité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pour un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produit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qui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pâlit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peau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personnes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peau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foncée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spcAft>
                <a:spcPts val="1000"/>
              </a:spcAft>
            </a:pP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Ton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ami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a la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peau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foncée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dit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qu’il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aimerait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essayer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ce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produit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. Comment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réagis-tu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>
              <a:spcAft>
                <a:spcPts val="1000"/>
              </a:spcAft>
            </a:pPr>
            <a:endParaRPr lang="en-US" sz="1600" b="1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DCE4D45-CDA5-81EF-6077-C6EE4560D6D8}"/>
              </a:ext>
            </a:extLst>
          </p:cNvPr>
          <p:cNvSpPr txBox="1"/>
          <p:nvPr/>
        </p:nvSpPr>
        <p:spPr>
          <a:xfrm>
            <a:off x="6153150" y="1613971"/>
            <a:ext cx="2256559" cy="31213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latin typeface="Poppins" pitchFamily="2" charset="77"/>
                <a:cs typeface="Poppins" pitchFamily="2" charset="77"/>
              </a:rPr>
              <a:t>3.</a:t>
            </a:r>
          </a:p>
          <a:p>
            <a:pPr>
              <a:spcAft>
                <a:spcPts val="1000"/>
              </a:spcAft>
            </a:pP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Ta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sœur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aime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beaucoup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une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influenceuse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sur les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médias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sociaux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. Elle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achète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souvent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produits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recommandés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par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cette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personne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imite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sa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façon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s’habiller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Cette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influenceuse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récemment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subi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une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rhinoplastie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une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chirurgie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esthétique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pour changer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l’apparence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de son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nez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). Ta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sœur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se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demande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elle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ne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devrait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pas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aussi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subir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une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chirurgie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. Que 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lui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 dis-</a:t>
            </a:r>
            <a:r>
              <a:rPr lang="en-US" sz="1250" dirty="0" err="1">
                <a:latin typeface="Arial" panose="020B0604020202020204" pitchFamily="34" charset="0"/>
                <a:cs typeface="Arial" panose="020B0604020202020204" pitchFamily="34" charset="0"/>
              </a:rPr>
              <a:t>tu</a:t>
            </a:r>
            <a:r>
              <a:rPr lang="en-US" sz="125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>
              <a:spcAft>
                <a:spcPts val="1000"/>
              </a:spcAft>
            </a:pPr>
            <a:endParaRPr lang="en-US" sz="1600" b="1" dirty="0"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30419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DC5B9158-C378-914E-30F9-9565D5BF8DE6}"/>
              </a:ext>
            </a:extLst>
          </p:cNvPr>
          <p:cNvSpPr txBox="1"/>
          <p:nvPr/>
        </p:nvSpPr>
        <p:spPr>
          <a:xfrm>
            <a:off x="638191" y="594573"/>
            <a:ext cx="3739833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Comment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allez-vous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devenir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des champion</a:t>
            </a:r>
            <a:r>
              <a:rPr lang="en-US" sz="28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(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ne</a:t>
            </a:r>
            <a:r>
              <a:rPr lang="en-US" sz="28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)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s de la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confiance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corporelle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  <a:endParaRPr lang="en-GB" sz="3400" b="1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</a:t>
            </a:r>
            <a:r>
              <a:rPr lang="en-US" sz="800" dirty="0" err="1"/>
              <a:t>J'ai</a:t>
            </a:r>
            <a:r>
              <a:rPr lang="en-US" sz="800" dirty="0"/>
              <a:t> </a:t>
            </a:r>
            <a:r>
              <a:rPr lang="en-US" sz="800" dirty="0" err="1"/>
              <a:t>Confiance</a:t>
            </a:r>
            <a:r>
              <a:rPr lang="en-US" sz="800" dirty="0"/>
              <a:t> - Séance 3 de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12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Freeform 1">
            <a:extLst>
              <a:ext uri="{FF2B5EF4-FFF2-40B4-BE49-F238E27FC236}">
                <a16:creationId xmlns:a16="http://schemas.microsoft.com/office/drawing/2014/main" id="{73A32CDC-5955-490F-6732-AF9A320B8935}"/>
              </a:ext>
            </a:extLst>
          </p:cNvPr>
          <p:cNvSpPr/>
          <p:nvPr/>
        </p:nvSpPr>
        <p:spPr>
          <a:xfrm>
            <a:off x="-13447" y="395146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8AC208">
              <a:alpha val="3013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07AFB704-C126-8B12-8BF3-4577039B2228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8AC2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8" name="Round Diagonal Corner Rectangle 17">
            <a:extLst>
              <a:ext uri="{FF2B5EF4-FFF2-40B4-BE49-F238E27FC236}">
                <a16:creationId xmlns:a16="http://schemas.microsoft.com/office/drawing/2014/main" id="{62B65605-BA71-FCCF-7927-C7BC4FF77674}"/>
              </a:ext>
            </a:extLst>
          </p:cNvPr>
          <p:cNvSpPr/>
          <p:nvPr/>
        </p:nvSpPr>
        <p:spPr>
          <a:xfrm rot="5400000">
            <a:off x="4824088" y="845318"/>
            <a:ext cx="3115814" cy="3857811"/>
          </a:xfrm>
          <a:prstGeom prst="round2Diag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3" name="Donut 3">
            <a:extLst>
              <a:ext uri="{FF2B5EF4-FFF2-40B4-BE49-F238E27FC236}">
                <a16:creationId xmlns:a16="http://schemas.microsoft.com/office/drawing/2014/main" id="{C243C385-3272-C4DF-56AB-6AA793399779}"/>
              </a:ext>
            </a:extLst>
          </p:cNvPr>
          <p:cNvSpPr/>
          <p:nvPr/>
        </p:nvSpPr>
        <p:spPr>
          <a:xfrm rot="5400000">
            <a:off x="3222488" y="4091480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70C5A85-6324-C116-206D-C899740DAC63}"/>
              </a:ext>
            </a:extLst>
          </p:cNvPr>
          <p:cNvGrpSpPr/>
          <p:nvPr/>
        </p:nvGrpSpPr>
        <p:grpSpPr>
          <a:xfrm>
            <a:off x="4264973" y="618641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F73751E-D081-3B34-92CD-CC7069470FAD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B8A9EB30-08EB-1333-608F-4D2B755DA5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Donut 3">
            <a:extLst>
              <a:ext uri="{FF2B5EF4-FFF2-40B4-BE49-F238E27FC236}">
                <a16:creationId xmlns:a16="http://schemas.microsoft.com/office/drawing/2014/main" id="{D770741F-E93A-F5F6-98C4-1696B9D1A472}"/>
              </a:ext>
            </a:extLst>
          </p:cNvPr>
          <p:cNvSpPr/>
          <p:nvPr/>
        </p:nvSpPr>
        <p:spPr>
          <a:xfrm rot="5400000">
            <a:off x="5882065" y="-1016408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" name="Plus 27">
            <a:extLst>
              <a:ext uri="{FF2B5EF4-FFF2-40B4-BE49-F238E27FC236}">
                <a16:creationId xmlns:a16="http://schemas.microsoft.com/office/drawing/2014/main" id="{CBDE37EA-4657-0302-26F6-C7DEC1DBC3C6}"/>
              </a:ext>
            </a:extLst>
          </p:cNvPr>
          <p:cNvSpPr/>
          <p:nvPr/>
        </p:nvSpPr>
        <p:spPr>
          <a:xfrm>
            <a:off x="8523440" y="151436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0C6AB3D1-CD16-5782-B649-2EA058F65C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11" y="-2010166"/>
            <a:ext cx="3420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1986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>
            <a:extLst>
              <a:ext uri="{FF2B5EF4-FFF2-40B4-BE49-F238E27FC236}">
                <a16:creationId xmlns:a16="http://schemas.microsoft.com/office/drawing/2014/main" id="{D433A830-43A1-02D5-255E-5E14C3890C32}"/>
              </a:ext>
            </a:extLst>
          </p:cNvPr>
          <p:cNvSpPr/>
          <p:nvPr/>
        </p:nvSpPr>
        <p:spPr>
          <a:xfrm>
            <a:off x="-13447" y="372978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3B13BF4D-6BD4-14A6-A195-0B273D877B4D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58CAE7">
              <a:alpha val="304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3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13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2" y="594573"/>
            <a:ext cx="5487238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Qu'avons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appris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aujourd'hui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8F1B10-0829-1790-828A-9F38E59CB927}"/>
              </a:ext>
            </a:extLst>
          </p:cNvPr>
          <p:cNvGrpSpPr/>
          <p:nvPr/>
        </p:nvGrpSpPr>
        <p:grpSpPr>
          <a:xfrm>
            <a:off x="6837432" y="377721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081DBEE-C17E-CD86-167C-1F0D3D941D8C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1F9F56B-9A6B-F676-D991-E993EDE681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Donut 3">
            <a:extLst>
              <a:ext uri="{FF2B5EF4-FFF2-40B4-BE49-F238E27FC236}">
                <a16:creationId xmlns:a16="http://schemas.microsoft.com/office/drawing/2014/main" id="{99105AC0-0EBB-030C-52A8-088DC8D303C3}"/>
              </a:ext>
            </a:extLst>
          </p:cNvPr>
          <p:cNvSpPr/>
          <p:nvPr/>
        </p:nvSpPr>
        <p:spPr>
          <a:xfrm rot="5400000">
            <a:off x="8314986" y="798983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8AC2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28BC337-3E18-CEED-0134-17D81EF2127E}"/>
              </a:ext>
            </a:extLst>
          </p:cNvPr>
          <p:cNvSpPr/>
          <p:nvPr/>
        </p:nvSpPr>
        <p:spPr>
          <a:xfrm flipH="1" flipV="1">
            <a:off x="7712695" y="124143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7F06C17-D57B-CB8A-E2E8-3D39CFCC28F4}"/>
              </a:ext>
            </a:extLst>
          </p:cNvPr>
          <p:cNvSpPr>
            <a:spLocks noChangeAspect="1"/>
          </p:cNvSpPr>
          <p:nvPr/>
        </p:nvSpPr>
        <p:spPr>
          <a:xfrm>
            <a:off x="1547906" y="2207972"/>
            <a:ext cx="2141945" cy="2141945"/>
          </a:xfrm>
          <a:prstGeom prst="ellipse">
            <a:avLst/>
          </a:prstGeom>
          <a:solidFill>
            <a:srgbClr val="8AC20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CB163558-3BCB-9BB6-EF9B-DC3B3784C0B1}"/>
              </a:ext>
            </a:extLst>
          </p:cNvPr>
          <p:cNvSpPr txBox="1">
            <a:spLocks/>
          </p:cNvSpPr>
          <p:nvPr/>
        </p:nvSpPr>
        <p:spPr>
          <a:xfrm>
            <a:off x="1783733" y="2787238"/>
            <a:ext cx="1687816" cy="1503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Se comparer aux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autres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fréquent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et naturel</a:t>
            </a:r>
          </a:p>
        </p:txBody>
      </p:sp>
      <p:sp>
        <p:nvSpPr>
          <p:cNvPr id="23" name="Plus 22">
            <a:extLst>
              <a:ext uri="{FF2B5EF4-FFF2-40B4-BE49-F238E27FC236}">
                <a16:creationId xmlns:a16="http://schemas.microsoft.com/office/drawing/2014/main" id="{1D8A8707-C4CA-388D-0169-7564D08C46EB}"/>
              </a:ext>
            </a:extLst>
          </p:cNvPr>
          <p:cNvSpPr/>
          <p:nvPr/>
        </p:nvSpPr>
        <p:spPr>
          <a:xfrm flipH="1" flipV="1">
            <a:off x="297620" y="3075343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4E09E1E-6294-8950-5EEC-B4FF89D32A5F}"/>
              </a:ext>
            </a:extLst>
          </p:cNvPr>
          <p:cNvSpPr/>
          <p:nvPr/>
        </p:nvSpPr>
        <p:spPr>
          <a:xfrm>
            <a:off x="3465951" y="1524387"/>
            <a:ext cx="2296360" cy="2296360"/>
          </a:xfrm>
          <a:prstGeom prst="ellipse">
            <a:avLst/>
          </a:prstGeom>
          <a:solidFill>
            <a:srgbClr val="58CAE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42973C1-3CFA-D6F6-504F-E06DBEC14E01}"/>
              </a:ext>
            </a:extLst>
          </p:cNvPr>
          <p:cNvSpPr/>
          <p:nvPr/>
        </p:nvSpPr>
        <p:spPr>
          <a:xfrm>
            <a:off x="5794921" y="2196806"/>
            <a:ext cx="2329617" cy="2329617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7" name="Content Placeholder 4">
            <a:extLst>
              <a:ext uri="{FF2B5EF4-FFF2-40B4-BE49-F238E27FC236}">
                <a16:creationId xmlns:a16="http://schemas.microsoft.com/office/drawing/2014/main" id="{E15E9FC2-6A0C-DA4D-CE8B-82230243415C}"/>
              </a:ext>
            </a:extLst>
          </p:cNvPr>
          <p:cNvSpPr txBox="1">
            <a:spLocks/>
          </p:cNvSpPr>
          <p:nvPr/>
        </p:nvSpPr>
        <p:spPr>
          <a:xfrm>
            <a:off x="3641241" y="1996955"/>
            <a:ext cx="1963100" cy="15088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Les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comparaisons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fondées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sur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l’apparence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peuvent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avoir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effets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néfastes</a:t>
            </a: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Content Placeholder 4">
            <a:extLst>
              <a:ext uri="{FF2B5EF4-FFF2-40B4-BE49-F238E27FC236}">
                <a16:creationId xmlns:a16="http://schemas.microsoft.com/office/drawing/2014/main" id="{D9F0860D-5AE6-4BAD-5F12-962F419D1C34}"/>
              </a:ext>
            </a:extLst>
          </p:cNvPr>
          <p:cNvSpPr txBox="1">
            <a:spLocks/>
          </p:cNvSpPr>
          <p:nvPr/>
        </p:nvSpPr>
        <p:spPr>
          <a:xfrm>
            <a:off x="5948264" y="2589538"/>
            <a:ext cx="2020998" cy="16143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</a:t>
            </a:r>
            <a:r>
              <a:rPr lang="en-CA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pouvons</a:t>
            </a:r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remettre</a:t>
            </a:r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question le </a:t>
            </a:r>
            <a:r>
              <a:rPr lang="en-CA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processus</a:t>
            </a:r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CA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comparaison</a:t>
            </a:r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CA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l’apparence</a:t>
            </a:r>
            <a:endParaRPr lang="en-CA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4F7B92-FC30-9872-0952-FDB8DA5BA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3100" y="-1312405"/>
            <a:ext cx="2794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07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16" grpId="0" animBg="1"/>
      <p:bldP spid="19" grpId="0" animBg="1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10">
            <a:extLst>
              <a:ext uri="{FF2B5EF4-FFF2-40B4-BE49-F238E27FC236}">
                <a16:creationId xmlns:a16="http://schemas.microsoft.com/office/drawing/2014/main" id="{AFD814F8-59EC-9F18-208A-0E6CFCC4609C}"/>
              </a:ext>
            </a:extLst>
          </p:cNvPr>
          <p:cNvSpPr/>
          <p:nvPr/>
        </p:nvSpPr>
        <p:spPr>
          <a:xfrm>
            <a:off x="3296856" y="563909"/>
            <a:ext cx="6310787" cy="4591798"/>
          </a:xfrm>
          <a:prstGeom prst="triangle">
            <a:avLst>
              <a:gd name="adj" fmla="val 50178"/>
            </a:avLst>
          </a:prstGeom>
          <a:solidFill>
            <a:srgbClr val="8AC208">
              <a:alpha val="2980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3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14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8F1B10-0829-1790-828A-9F38E59CB927}"/>
              </a:ext>
            </a:extLst>
          </p:cNvPr>
          <p:cNvGrpSpPr/>
          <p:nvPr/>
        </p:nvGrpSpPr>
        <p:grpSpPr>
          <a:xfrm>
            <a:off x="1743778" y="3164431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081DBEE-C17E-CD86-167C-1F0D3D941D8C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1F9F56B-9A6B-F676-D991-E993EDE681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id="{528BC337-3E18-CEED-0134-17D81EF2127E}"/>
              </a:ext>
            </a:extLst>
          </p:cNvPr>
          <p:cNvSpPr/>
          <p:nvPr/>
        </p:nvSpPr>
        <p:spPr>
          <a:xfrm flipH="1" flipV="1">
            <a:off x="7133392" y="56118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3" name="Plus 22">
            <a:extLst>
              <a:ext uri="{FF2B5EF4-FFF2-40B4-BE49-F238E27FC236}">
                <a16:creationId xmlns:a16="http://schemas.microsoft.com/office/drawing/2014/main" id="{1D8A8707-C4CA-388D-0169-7564D08C46EB}"/>
              </a:ext>
            </a:extLst>
          </p:cNvPr>
          <p:cNvSpPr/>
          <p:nvPr/>
        </p:nvSpPr>
        <p:spPr>
          <a:xfrm flipH="1" flipV="1">
            <a:off x="7245350" y="333737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8" name="Donut 3">
            <a:extLst>
              <a:ext uri="{FF2B5EF4-FFF2-40B4-BE49-F238E27FC236}">
                <a16:creationId xmlns:a16="http://schemas.microsoft.com/office/drawing/2014/main" id="{43348831-13F9-BD59-ADF6-3261DA4DE147}"/>
              </a:ext>
            </a:extLst>
          </p:cNvPr>
          <p:cNvSpPr/>
          <p:nvPr/>
        </p:nvSpPr>
        <p:spPr>
          <a:xfrm rot="5400000">
            <a:off x="7237873" y="2529083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6F1A49D-3D1A-309A-1457-932D31429271}"/>
              </a:ext>
            </a:extLst>
          </p:cNvPr>
          <p:cNvGrpSpPr/>
          <p:nvPr/>
        </p:nvGrpSpPr>
        <p:grpSpPr>
          <a:xfrm>
            <a:off x="8026182" y="2923200"/>
            <a:ext cx="219808" cy="204515"/>
            <a:chOff x="5016110" y="4186982"/>
            <a:chExt cx="219808" cy="204515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AA3D190F-9C0C-3B96-EAC2-3A86F167D271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697B82C-58E9-7524-3B2B-4C8E69DF58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0DE62E7E-2189-C990-B890-99B10B3C31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4" y="2154653"/>
            <a:ext cx="342055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763109-03B8-C576-F0F2-CE312449B6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4600" y="-1075985"/>
            <a:ext cx="279400" cy="4203700"/>
          </a:xfrm>
          <a:prstGeom prst="rect">
            <a:avLst/>
          </a:prstGeom>
        </p:spPr>
      </p:pic>
      <p:sp>
        <p:nvSpPr>
          <p:cNvPr id="7" name="Donut 3">
            <a:extLst>
              <a:ext uri="{FF2B5EF4-FFF2-40B4-BE49-F238E27FC236}">
                <a16:creationId xmlns:a16="http://schemas.microsoft.com/office/drawing/2014/main" id="{99105AC0-0EBB-030C-52A8-088DC8D303C3}"/>
              </a:ext>
            </a:extLst>
          </p:cNvPr>
          <p:cNvSpPr/>
          <p:nvPr/>
        </p:nvSpPr>
        <p:spPr>
          <a:xfrm rot="5400000">
            <a:off x="6952004" y="889482"/>
            <a:ext cx="1559220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9A50ADA-E726-460D-1B8F-B1E981A4B9ED}"/>
              </a:ext>
            </a:extLst>
          </p:cNvPr>
          <p:cNvSpPr txBox="1"/>
          <p:nvPr/>
        </p:nvSpPr>
        <p:spPr>
          <a:xfrm>
            <a:off x="970712" y="594573"/>
            <a:ext cx="3254155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Félicitations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!</a:t>
            </a:r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A5449E7F-3113-7D28-D0A5-6E87194DA500}"/>
              </a:ext>
            </a:extLst>
          </p:cNvPr>
          <p:cNvSpPr/>
          <p:nvPr/>
        </p:nvSpPr>
        <p:spPr>
          <a:xfrm rot="-60000" flipV="1">
            <a:off x="1065091" y="1192955"/>
            <a:ext cx="2880000" cy="45719"/>
          </a:xfrm>
          <a:custGeom>
            <a:avLst/>
            <a:gdLst>
              <a:gd name="connsiteX0" fmla="*/ 0 w 3537679"/>
              <a:gd name="connsiteY0" fmla="*/ 239843 h 287630"/>
              <a:gd name="connsiteX1" fmla="*/ 2683239 w 3537679"/>
              <a:gd name="connsiteY1" fmla="*/ 269823 h 287630"/>
              <a:gd name="connsiteX2" fmla="*/ 3537679 w 3537679"/>
              <a:gd name="connsiteY2" fmla="*/ 0 h 287630"/>
              <a:gd name="connsiteX3" fmla="*/ 3537679 w 3537679"/>
              <a:gd name="connsiteY3" fmla="*/ 0 h 28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7679" h="287630">
                <a:moveTo>
                  <a:pt x="0" y="239843"/>
                </a:moveTo>
                <a:cubicBezTo>
                  <a:pt x="1046813" y="274820"/>
                  <a:pt x="2093626" y="309797"/>
                  <a:pt x="2683239" y="269823"/>
                </a:cubicBezTo>
                <a:cubicBezTo>
                  <a:pt x="3272852" y="229849"/>
                  <a:pt x="3537679" y="0"/>
                  <a:pt x="3537679" y="0"/>
                </a:cubicBezTo>
                <a:lnTo>
                  <a:pt x="3537679" y="0"/>
                </a:lnTo>
              </a:path>
            </a:pathLst>
          </a:custGeom>
          <a:ln w="25400" cap="rnd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4" name="Round Diagonal Corner Rectangle 23">
            <a:extLst>
              <a:ext uri="{FF2B5EF4-FFF2-40B4-BE49-F238E27FC236}">
                <a16:creationId xmlns:a16="http://schemas.microsoft.com/office/drawing/2014/main" id="{06EA8B8F-3700-9F5A-E0CF-1755938FCE6D}"/>
              </a:ext>
            </a:extLst>
          </p:cNvPr>
          <p:cNvSpPr/>
          <p:nvPr/>
        </p:nvSpPr>
        <p:spPr>
          <a:xfrm flipH="1">
            <a:off x="2192863" y="1865336"/>
            <a:ext cx="4597401" cy="1648330"/>
          </a:xfrm>
          <a:prstGeom prst="round2DiagRect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0F4D862-787E-91C6-F7C2-11B8A76E252D}"/>
              </a:ext>
            </a:extLst>
          </p:cNvPr>
          <p:cNvSpPr txBox="1"/>
          <p:nvPr/>
        </p:nvSpPr>
        <p:spPr>
          <a:xfrm>
            <a:off x="980236" y="4028720"/>
            <a:ext cx="60047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Rejoins le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réseau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des champion(ne)s de la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confiance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corporelle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travers le Canada : </a:t>
            </a:r>
            <a:r>
              <a:rPr lang="en-CA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plancanada.ca</a:t>
            </a: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CA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forceinterieure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E68F590-EF3C-1CA8-5CDB-0DC9FEA37A52}"/>
              </a:ext>
            </a:extLst>
          </p:cNvPr>
          <p:cNvSpPr txBox="1"/>
          <p:nvPr/>
        </p:nvSpPr>
        <p:spPr>
          <a:xfrm>
            <a:off x="2378155" y="2064989"/>
            <a:ext cx="4317614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venons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terminer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troisième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cinq formations du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J’ai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confiance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»!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Maintenant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pouvez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utiliser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avez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appris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faire de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votre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mieux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pour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être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champion(ne)s de la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confiance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corporelle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71056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 animBg="1"/>
      <p:bldP spid="38" grpId="0" animBg="1"/>
      <p:bldP spid="19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5276F18-F7BA-7C4F-3373-E2E861790267}"/>
              </a:ext>
            </a:extLst>
          </p:cNvPr>
          <p:cNvSpPr txBox="1"/>
          <p:nvPr/>
        </p:nvSpPr>
        <p:spPr>
          <a:xfrm>
            <a:off x="970712" y="594573"/>
            <a:ext cx="653324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Qu'avons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appris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FB4B317-030E-6C0E-AA9A-AE9E30D6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3 de 5</a:t>
            </a:r>
            <a:endParaRPr lang="en-US" sz="800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625DE00-0C30-E826-F036-F873E812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2</a:t>
            </a:fld>
            <a:endParaRPr lang="en-US" sz="8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6FC7C9-2206-56C1-D64F-A51B470AAD4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44AD3B0-B91C-65D4-835D-31A381F0E386}"/>
              </a:ext>
            </a:extLst>
          </p:cNvPr>
          <p:cNvGrpSpPr/>
          <p:nvPr/>
        </p:nvGrpSpPr>
        <p:grpSpPr>
          <a:xfrm>
            <a:off x="6861234" y="1360108"/>
            <a:ext cx="1008117" cy="598632"/>
            <a:chOff x="4227801" y="3792865"/>
            <a:chExt cx="1008117" cy="598632"/>
          </a:xfrm>
          <a:solidFill>
            <a:srgbClr val="0072CE"/>
          </a:solidFill>
        </p:grpSpPr>
        <p:sp>
          <p:nvSpPr>
            <p:cNvPr id="8" name="Donut 3">
              <a:extLst>
                <a:ext uri="{FF2B5EF4-FFF2-40B4-BE49-F238E27FC236}">
                  <a16:creationId xmlns:a16="http://schemas.microsoft.com/office/drawing/2014/main" id="{DA265428-5408-B5DB-C168-391D672F2DD5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ADA56CE-6172-4640-6F78-651A41522AF7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  <a:grpFill/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5808D3E-4436-9153-AC38-85AE4E0CA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4D17B26-5C39-163C-5703-1624F3091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Freeform 12">
            <a:extLst>
              <a:ext uri="{FF2B5EF4-FFF2-40B4-BE49-F238E27FC236}">
                <a16:creationId xmlns:a16="http://schemas.microsoft.com/office/drawing/2014/main" id="{D7EF3DB7-DB49-8F80-70B6-42E1756117D8}"/>
              </a:ext>
            </a:extLst>
          </p:cNvPr>
          <p:cNvSpPr/>
          <p:nvPr/>
        </p:nvSpPr>
        <p:spPr>
          <a:xfrm>
            <a:off x="-13447" y="418698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6E4A8D">
              <a:alpha val="3013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9AE1E101-3DCA-A389-4668-2C4646715D6D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6E4A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4" name="Donut 3">
            <a:extLst>
              <a:ext uri="{FF2B5EF4-FFF2-40B4-BE49-F238E27FC236}">
                <a16:creationId xmlns:a16="http://schemas.microsoft.com/office/drawing/2014/main" id="{60BDD258-A026-6849-CF3E-F3CBE0DF857A}"/>
              </a:ext>
            </a:extLst>
          </p:cNvPr>
          <p:cNvSpPr/>
          <p:nvPr/>
        </p:nvSpPr>
        <p:spPr>
          <a:xfrm rot="5400000">
            <a:off x="8073188" y="297201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" name="Plus 24">
            <a:extLst>
              <a:ext uri="{FF2B5EF4-FFF2-40B4-BE49-F238E27FC236}">
                <a16:creationId xmlns:a16="http://schemas.microsoft.com/office/drawing/2014/main" id="{349B0D9F-0432-72B9-C1DD-AA73644A607B}"/>
              </a:ext>
            </a:extLst>
          </p:cNvPr>
          <p:cNvSpPr/>
          <p:nvPr/>
        </p:nvSpPr>
        <p:spPr>
          <a:xfrm>
            <a:off x="8274050" y="151436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FCC7936-C917-C556-3AE9-DDFA4A5F949E}"/>
              </a:ext>
            </a:extLst>
          </p:cNvPr>
          <p:cNvSpPr txBox="1">
            <a:spLocks/>
          </p:cNvSpPr>
          <p:nvPr/>
        </p:nvSpPr>
        <p:spPr>
          <a:xfrm>
            <a:off x="983070" y="1411192"/>
            <a:ext cx="6609222" cy="3529035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1600" b="1" dirty="0">
                <a:latin typeface="Poppins" pitchFamily="2" charset="77"/>
                <a:cs typeface="Poppins" pitchFamily="2" charset="77"/>
              </a:rPr>
              <a:t>Messages dans les </a:t>
            </a:r>
            <a:r>
              <a:rPr lang="en-US" sz="1600" b="1" dirty="0" err="1">
                <a:latin typeface="Poppins" pitchFamily="2" charset="77"/>
                <a:cs typeface="Poppins" pitchFamily="2" charset="77"/>
              </a:rPr>
              <a:t>médias</a:t>
            </a:r>
            <a:r>
              <a:rPr lang="en-US" sz="1600" b="1" dirty="0">
                <a:latin typeface="Poppins" pitchFamily="2" charset="77"/>
                <a:cs typeface="Poppins" pitchFamily="2" charset="77"/>
              </a:rPr>
              <a:t>:</a:t>
            </a:r>
            <a:endParaRPr lang="en-US" sz="1600" dirty="0">
              <a:cs typeface="Arial" panose="020B0604020202020204" pitchFamily="34" charset="0"/>
            </a:endParaRPr>
          </a:p>
          <a:p>
            <a:pPr marL="126000" indent="-126000">
              <a:lnSpc>
                <a:spcPct val="100000"/>
              </a:lnSpc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/>
              <a:t>Il </a:t>
            </a:r>
            <a:r>
              <a:rPr lang="en-US" sz="1600" dirty="0" err="1"/>
              <a:t>est</a:t>
            </a:r>
            <a:r>
              <a:rPr lang="en-US" sz="1600" dirty="0"/>
              <a:t> important de se rappeler que les images que </a:t>
            </a:r>
            <a:r>
              <a:rPr lang="en-US" sz="1600" dirty="0" err="1"/>
              <a:t>l’on</a:t>
            </a:r>
            <a:r>
              <a:rPr lang="en-US" sz="1600" dirty="0"/>
              <a:t> </a:t>
            </a:r>
            <a:r>
              <a:rPr lang="en-US" sz="1600" dirty="0" err="1"/>
              <a:t>voit</a:t>
            </a:r>
            <a:r>
              <a:rPr lang="en-US" sz="1600" dirty="0"/>
              <a:t> </a:t>
            </a:r>
            <a:br>
              <a:rPr lang="en-US" sz="1600" dirty="0"/>
            </a:br>
            <a:r>
              <a:rPr lang="en-US" sz="1600" dirty="0"/>
              <a:t>dans </a:t>
            </a:r>
            <a:r>
              <a:rPr lang="en-US" sz="1600" dirty="0" err="1"/>
              <a:t>toutes</a:t>
            </a:r>
            <a:r>
              <a:rPr lang="en-US" sz="1600" dirty="0"/>
              <a:t> </a:t>
            </a:r>
            <a:r>
              <a:rPr lang="en-US" sz="1600" dirty="0" err="1"/>
              <a:t>sortes</a:t>
            </a:r>
            <a:r>
              <a:rPr lang="en-US" sz="1600" dirty="0"/>
              <a:t> de </a:t>
            </a:r>
            <a:r>
              <a:rPr lang="en-US" sz="1600" dirty="0" err="1"/>
              <a:t>médias</a:t>
            </a:r>
            <a:r>
              <a:rPr lang="en-US" sz="1600" dirty="0"/>
              <a:t> ne </a:t>
            </a:r>
            <a:r>
              <a:rPr lang="en-US" sz="1600" dirty="0" err="1"/>
              <a:t>reflètent</a:t>
            </a:r>
            <a:r>
              <a:rPr lang="en-US" sz="1600" dirty="0"/>
              <a:t> pas </a:t>
            </a:r>
            <a:r>
              <a:rPr lang="en-US" sz="1600" dirty="0" err="1"/>
              <a:t>toujours</a:t>
            </a:r>
            <a:r>
              <a:rPr lang="en-US" sz="1600" dirty="0"/>
              <a:t> la </a:t>
            </a:r>
            <a:r>
              <a:rPr lang="en-US" sz="1600" dirty="0" err="1"/>
              <a:t>réalité</a:t>
            </a:r>
            <a:r>
              <a:rPr lang="en-US" sz="1600" dirty="0"/>
              <a:t> </a:t>
            </a:r>
            <a:br>
              <a:rPr lang="en-US" sz="1600" dirty="0"/>
            </a:br>
            <a:r>
              <a:rPr lang="en-US" sz="1600" dirty="0"/>
              <a:t>(les images </a:t>
            </a:r>
            <a:r>
              <a:rPr lang="en-US" sz="1600" dirty="0" err="1"/>
              <a:t>peuvent</a:t>
            </a:r>
            <a:r>
              <a:rPr lang="en-US" sz="1600" dirty="0"/>
              <a:t> </a:t>
            </a:r>
            <a:r>
              <a:rPr lang="en-US" sz="1600" dirty="0" err="1"/>
              <a:t>avoir</a:t>
            </a:r>
            <a:r>
              <a:rPr lang="en-US" sz="1600" dirty="0"/>
              <a:t> </a:t>
            </a:r>
            <a:r>
              <a:rPr lang="en-US" sz="1600" dirty="0" err="1"/>
              <a:t>été</a:t>
            </a:r>
            <a:r>
              <a:rPr lang="en-US" sz="1600" dirty="0"/>
              <a:t> </a:t>
            </a:r>
            <a:r>
              <a:rPr lang="en-US" sz="1600" dirty="0" err="1"/>
              <a:t>retouchées</a:t>
            </a:r>
            <a:r>
              <a:rPr lang="en-US" sz="1600" dirty="0"/>
              <a:t>)</a:t>
            </a:r>
          </a:p>
          <a:p>
            <a:pPr marL="126000" indent="-126000">
              <a:lnSpc>
                <a:spcPct val="100000"/>
              </a:lnSpc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US" sz="1600" dirty="0"/>
              <a:t>• Il ne faut pas comparer de </a:t>
            </a:r>
            <a:r>
              <a:rPr lang="en-US" sz="1600" dirty="0" err="1"/>
              <a:t>vraies</a:t>
            </a:r>
            <a:r>
              <a:rPr lang="en-US" sz="1600" dirty="0"/>
              <a:t> </a:t>
            </a:r>
            <a:r>
              <a:rPr lang="en-US" sz="1600" dirty="0" err="1"/>
              <a:t>personnes</a:t>
            </a:r>
            <a:r>
              <a:rPr lang="en-US" sz="1600" dirty="0"/>
              <a:t> </a:t>
            </a:r>
            <a:r>
              <a:rPr lang="en-US" sz="1600" dirty="0" err="1"/>
              <a:t>à</a:t>
            </a:r>
            <a:r>
              <a:rPr lang="en-US" sz="1600" dirty="0"/>
              <a:t> des images </a:t>
            </a:r>
            <a:r>
              <a:rPr lang="en-US" sz="1600" dirty="0" err="1"/>
              <a:t>retouchées</a:t>
            </a:r>
            <a:endParaRPr lang="en-US" sz="1600" dirty="0"/>
          </a:p>
          <a:p>
            <a:pPr marL="126000" indent="-126000">
              <a:lnSpc>
                <a:spcPct val="100000"/>
              </a:lnSpc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US" sz="1600" dirty="0"/>
              <a:t>• Il </a:t>
            </a:r>
            <a:r>
              <a:rPr lang="en-US" sz="1600" dirty="0" err="1"/>
              <a:t>est</a:t>
            </a:r>
            <a:r>
              <a:rPr lang="en-US" sz="1600" dirty="0"/>
              <a:t> </a:t>
            </a:r>
            <a:r>
              <a:rPr lang="en-US" sz="1600" dirty="0" err="1"/>
              <a:t>néfaste</a:t>
            </a:r>
            <a:r>
              <a:rPr lang="en-US" sz="1600" dirty="0"/>
              <a:t> de se comparer aux images dans les </a:t>
            </a:r>
            <a:r>
              <a:rPr lang="en-US" sz="1600" dirty="0" err="1"/>
              <a:t>médias</a:t>
            </a:r>
            <a:endParaRPr lang="en-US" sz="1600" dirty="0"/>
          </a:p>
          <a:p>
            <a:pPr marL="126000" indent="-126000">
              <a:lnSpc>
                <a:spcPct val="100000"/>
              </a:lnSpc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US" sz="1600" dirty="0"/>
              <a:t>• Nous </a:t>
            </a:r>
            <a:r>
              <a:rPr lang="en-US" sz="1600" dirty="0" err="1"/>
              <a:t>pouvons</a:t>
            </a:r>
            <a:r>
              <a:rPr lang="en-US" sz="1600" dirty="0"/>
              <a:t> </a:t>
            </a:r>
            <a:r>
              <a:rPr lang="en-US" sz="1600" dirty="0" err="1"/>
              <a:t>réfléchir</a:t>
            </a:r>
            <a:r>
              <a:rPr lang="en-US" sz="1600" dirty="0"/>
              <a:t> de </a:t>
            </a:r>
            <a:r>
              <a:rPr lang="en-US" sz="1600" dirty="0" err="1"/>
              <a:t>façon</a:t>
            </a:r>
            <a:r>
              <a:rPr lang="en-US" sz="1600" dirty="0"/>
              <a:t> critique et </a:t>
            </a:r>
            <a:r>
              <a:rPr lang="en-US" sz="1600" dirty="0" err="1"/>
              <a:t>agir</a:t>
            </a:r>
            <a:r>
              <a:rPr lang="en-US" sz="1600" dirty="0"/>
              <a:t> dans </a:t>
            </a:r>
            <a:r>
              <a:rPr lang="en-US" sz="1600" dirty="0" err="1"/>
              <a:t>notre</a:t>
            </a:r>
            <a:r>
              <a:rPr lang="en-US" sz="1600" dirty="0"/>
              <a:t> </a:t>
            </a:r>
            <a:r>
              <a:rPr lang="en-US" sz="1600" dirty="0" err="1"/>
              <a:t>communauté</a:t>
            </a:r>
            <a:r>
              <a:rPr lang="en-US" sz="1600" dirty="0"/>
              <a:t> pour changer </a:t>
            </a:r>
            <a:r>
              <a:rPr lang="en-US" sz="1600" dirty="0" err="1"/>
              <a:t>ces</a:t>
            </a:r>
            <a:r>
              <a:rPr lang="en-US" sz="1600" dirty="0"/>
              <a:t> messages et </a:t>
            </a:r>
            <a:r>
              <a:rPr lang="en-US" sz="1600" dirty="0" err="1"/>
              <a:t>leurs</a:t>
            </a:r>
            <a:r>
              <a:rPr lang="en-US" sz="1600" dirty="0"/>
              <a:t> impacts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AFD4456-733D-5309-90B3-93DB744542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70" y="-2171481"/>
            <a:ext cx="3420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649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1">
            <a:extLst>
              <a:ext uri="{FF2B5EF4-FFF2-40B4-BE49-F238E27FC236}">
                <a16:creationId xmlns:a16="http://schemas.microsoft.com/office/drawing/2014/main" id="{0595D1D1-ADBA-FD41-7BF1-708D88F3C572}"/>
              </a:ext>
            </a:extLst>
          </p:cNvPr>
          <p:cNvSpPr/>
          <p:nvPr/>
        </p:nvSpPr>
        <p:spPr>
          <a:xfrm>
            <a:off x="4494227" y="370630"/>
            <a:ext cx="6310787" cy="4804882"/>
          </a:xfrm>
          <a:prstGeom prst="triangle">
            <a:avLst>
              <a:gd name="adj" fmla="val 50178"/>
            </a:avLst>
          </a:prstGeom>
          <a:solidFill>
            <a:srgbClr val="6E4A8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276F18-F7BA-7C4F-3373-E2E861790267}"/>
              </a:ext>
            </a:extLst>
          </p:cNvPr>
          <p:cNvSpPr txBox="1"/>
          <p:nvPr/>
        </p:nvSpPr>
        <p:spPr>
          <a:xfrm>
            <a:off x="970712" y="594574"/>
            <a:ext cx="6538451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Qu'allons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apprendre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aujourd’hui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FB4B317-030E-6C0E-AA9A-AE9E30D6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3 de 5</a:t>
            </a:r>
            <a:endParaRPr lang="en-US" sz="800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625DE00-0C30-E826-F036-F873E812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3</a:t>
            </a:fld>
            <a:endParaRPr lang="en-US" sz="8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6FC7C9-2206-56C1-D64F-A51B470AAD4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44AD3B0-B91C-65D4-835D-31A381F0E386}"/>
              </a:ext>
            </a:extLst>
          </p:cNvPr>
          <p:cNvGrpSpPr/>
          <p:nvPr/>
        </p:nvGrpSpPr>
        <p:grpSpPr>
          <a:xfrm>
            <a:off x="8107511" y="181768"/>
            <a:ext cx="1008117" cy="598632"/>
            <a:chOff x="4227801" y="3792865"/>
            <a:chExt cx="1008117" cy="598632"/>
          </a:xfrm>
          <a:solidFill>
            <a:srgbClr val="0072CE"/>
          </a:solidFill>
        </p:grpSpPr>
        <p:sp>
          <p:nvSpPr>
            <p:cNvPr id="8" name="Donut 3">
              <a:extLst>
                <a:ext uri="{FF2B5EF4-FFF2-40B4-BE49-F238E27FC236}">
                  <a16:creationId xmlns:a16="http://schemas.microsoft.com/office/drawing/2014/main" id="{DA265428-5408-B5DB-C168-391D672F2DD5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ADA56CE-6172-4640-6F78-651A41522AF7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  <a:grpFill/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5808D3E-4436-9153-AC38-85AE4E0CA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4D17B26-5C39-163C-5703-1624F3091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Donut 3">
            <a:extLst>
              <a:ext uri="{FF2B5EF4-FFF2-40B4-BE49-F238E27FC236}">
                <a16:creationId xmlns:a16="http://schemas.microsoft.com/office/drawing/2014/main" id="{1E4B9596-DB36-249C-600F-BCA04A8F4B18}"/>
              </a:ext>
            </a:extLst>
          </p:cNvPr>
          <p:cNvSpPr/>
          <p:nvPr/>
        </p:nvSpPr>
        <p:spPr>
          <a:xfrm rot="5400000">
            <a:off x="7933438" y="110014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6E4A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Plus 17">
            <a:extLst>
              <a:ext uri="{FF2B5EF4-FFF2-40B4-BE49-F238E27FC236}">
                <a16:creationId xmlns:a16="http://schemas.microsoft.com/office/drawing/2014/main" id="{AC250B7D-4AFD-E394-B551-9EA9CF78F1E0}"/>
              </a:ext>
            </a:extLst>
          </p:cNvPr>
          <p:cNvSpPr/>
          <p:nvPr/>
        </p:nvSpPr>
        <p:spPr>
          <a:xfrm>
            <a:off x="5965368" y="250663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B86417-A1A2-E0A3-FF57-EDC3714A6BC4}"/>
              </a:ext>
            </a:extLst>
          </p:cNvPr>
          <p:cNvSpPr/>
          <p:nvPr/>
        </p:nvSpPr>
        <p:spPr>
          <a:xfrm>
            <a:off x="4832128" y="1846018"/>
            <a:ext cx="133013" cy="120921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4D429FA-3230-94A9-3BC4-8E72B0914184}"/>
              </a:ext>
            </a:extLst>
          </p:cNvPr>
          <p:cNvSpPr/>
          <p:nvPr/>
        </p:nvSpPr>
        <p:spPr>
          <a:xfrm>
            <a:off x="4908884" y="1429080"/>
            <a:ext cx="3091234" cy="3091234"/>
          </a:xfrm>
          <a:prstGeom prst="ellipse">
            <a:avLst/>
          </a:pr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13E8A6-7C07-F6B4-F0D9-504B98289D87}"/>
              </a:ext>
            </a:extLst>
          </p:cNvPr>
          <p:cNvSpPr txBox="1"/>
          <p:nvPr/>
        </p:nvSpPr>
        <p:spPr>
          <a:xfrm>
            <a:off x="4931965" y="1860815"/>
            <a:ext cx="304727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n-CA" sz="1600" b="1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N’oubliez</a:t>
            </a:r>
            <a:r>
              <a:rPr lang="en-CA" sz="1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pas </a:t>
            </a:r>
            <a:r>
              <a:rPr lang="en-CA" sz="1600" b="1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notre</a:t>
            </a:r>
            <a:r>
              <a:rPr lang="en-CA" sz="1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</a:t>
            </a:r>
            <a:br>
              <a:rPr lang="en-CA" sz="1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n-CA" sz="1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entente de </a:t>
            </a:r>
            <a:r>
              <a:rPr lang="en-CA" sz="1600" b="1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groupe</a:t>
            </a:r>
            <a:r>
              <a:rPr lang="en-CA" sz="1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!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Poser des questions 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Écouter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les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autres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lorsqu’ils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parlent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Respecter les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différences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Préserver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confidentialité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autant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qu’on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envie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/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9357496D-FB85-B4C5-1A56-59DF2ECF1D2D}"/>
              </a:ext>
            </a:extLst>
          </p:cNvPr>
          <p:cNvSpPr txBox="1">
            <a:spLocks/>
          </p:cNvSpPr>
          <p:nvPr/>
        </p:nvSpPr>
        <p:spPr>
          <a:xfrm>
            <a:off x="986588" y="2268381"/>
            <a:ext cx="3507639" cy="2023891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Le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processus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comparaison</a:t>
            </a: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Les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conséquences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négatives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de la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comparaison</a:t>
            </a: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La «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spirale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» des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comparaisons</a:t>
            </a: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Changer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notre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 err="1">
                <a:latin typeface="Arial" panose="020B0604020202020204" pitchFamily="34" charset="0"/>
                <a:cs typeface="Arial" panose="020B0604020202020204" pitchFamily="34" charset="0"/>
              </a:rPr>
              <a:t>discours</a:t>
            </a: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000" indent="-126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endParaRPr lang="en-CA" sz="1600" dirty="0"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818F424-4128-2C6F-A89D-73693A9F41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130973"/>
            <a:ext cx="2794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5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0DFAA4-2F86-89D9-F4EF-0BF4F3F96DF2}"/>
              </a:ext>
            </a:extLst>
          </p:cNvPr>
          <p:cNvSpPr txBox="1"/>
          <p:nvPr/>
        </p:nvSpPr>
        <p:spPr>
          <a:xfrm>
            <a:off x="970712" y="594574"/>
            <a:ext cx="7425143" cy="1489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8000"/>
              </a:lnSpc>
            </a:pP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À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quoi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sommes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encouragés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à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ressembler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par les images dans les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médias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  <a:endParaRPr lang="en-GB" sz="3400" b="1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Picture 3" descr="A child and child holding a phone&#10;&#10;Description automatically generated with low confidence">
            <a:extLst>
              <a:ext uri="{FF2B5EF4-FFF2-40B4-BE49-F238E27FC236}">
                <a16:creationId xmlns:a16="http://schemas.microsoft.com/office/drawing/2014/main" id="{D6437F50-53F0-AA74-6A2E-7F8C0E8585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61" r="20119"/>
          <a:stretch/>
        </p:blipFill>
        <p:spPr>
          <a:xfrm>
            <a:off x="4433455" y="2163184"/>
            <a:ext cx="4584191" cy="2633164"/>
          </a:xfrm>
          <a:prstGeom prst="rect">
            <a:avLst/>
          </a:prstGeom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41558339-78E1-BF38-B853-8CC1905DAF36}"/>
              </a:ext>
            </a:extLst>
          </p:cNvPr>
          <p:cNvSpPr/>
          <p:nvPr/>
        </p:nvSpPr>
        <p:spPr>
          <a:xfrm>
            <a:off x="-13447" y="4131571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0072C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950DB233-4D0A-7618-3EEF-7587302CC8EF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B1AEEA3-CF60-FBA7-7DEC-CBA224605572}"/>
              </a:ext>
            </a:extLst>
          </p:cNvPr>
          <p:cNvGrpSpPr/>
          <p:nvPr/>
        </p:nvGrpSpPr>
        <p:grpSpPr>
          <a:xfrm flipH="1">
            <a:off x="5934745" y="-115894"/>
            <a:ext cx="1008117" cy="598632"/>
            <a:chOff x="4227801" y="3792865"/>
            <a:chExt cx="1008117" cy="598632"/>
          </a:xfrm>
        </p:grpSpPr>
        <p:sp>
          <p:nvSpPr>
            <p:cNvPr id="17" name="Donut 3">
              <a:extLst>
                <a:ext uri="{FF2B5EF4-FFF2-40B4-BE49-F238E27FC236}">
                  <a16:creationId xmlns:a16="http://schemas.microsoft.com/office/drawing/2014/main" id="{4F67E1EB-9F4A-61E5-0BA7-F818806107CF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solidFill>
              <a:srgbClr val="0072C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00FE010-B0C1-4A3C-7B18-AADE5AEA038D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C0D0BE74-E0F8-36CF-0751-E12869B36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B6F8CC98-54E7-1A23-C4DB-510BBB014E8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Plus 21">
            <a:extLst>
              <a:ext uri="{FF2B5EF4-FFF2-40B4-BE49-F238E27FC236}">
                <a16:creationId xmlns:a16="http://schemas.microsoft.com/office/drawing/2014/main" id="{AEE4E08A-CE78-89B3-4E05-AE55F000E4A1}"/>
              </a:ext>
            </a:extLst>
          </p:cNvPr>
          <p:cNvSpPr/>
          <p:nvPr/>
        </p:nvSpPr>
        <p:spPr>
          <a:xfrm flipH="1" flipV="1">
            <a:off x="7024269" y="74334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Donut 3">
            <a:extLst>
              <a:ext uri="{FF2B5EF4-FFF2-40B4-BE49-F238E27FC236}">
                <a16:creationId xmlns:a16="http://schemas.microsoft.com/office/drawing/2014/main" id="{FC6E5287-0400-2239-5982-DF9F34448577}"/>
              </a:ext>
            </a:extLst>
          </p:cNvPr>
          <p:cNvSpPr/>
          <p:nvPr/>
        </p:nvSpPr>
        <p:spPr>
          <a:xfrm rot="5400000">
            <a:off x="8073188" y="741620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3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4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7D47748D-7AF4-474A-D5C2-1928D3D67EA1}"/>
              </a:ext>
            </a:extLst>
          </p:cNvPr>
          <p:cNvSpPr/>
          <p:nvPr/>
        </p:nvSpPr>
        <p:spPr>
          <a:xfrm>
            <a:off x="970713" y="2295771"/>
            <a:ext cx="4404851" cy="2072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000" indent="-126000" fontAlgn="base">
              <a:spcAft>
                <a:spcPts val="1000"/>
              </a:spcAft>
              <a:buClr>
                <a:schemeClr val="accent2"/>
              </a:buClr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Quels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idéals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sont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montrés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dans les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médias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?</a:t>
            </a:r>
          </a:p>
          <a:p>
            <a:pPr marL="126000" indent="-126000" fontAlgn="base">
              <a:spcAft>
                <a:spcPts val="1000"/>
              </a:spcAft>
              <a:buClr>
                <a:schemeClr val="accent2"/>
              </a:buClr>
            </a:pP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•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Qu'avons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-nous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appris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en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nous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comparant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b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à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ces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à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ces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images?</a:t>
            </a:r>
          </a:p>
          <a:p>
            <a:pPr marL="126000" indent="-126000" fontAlgn="base">
              <a:spcAft>
                <a:spcPts val="1000"/>
              </a:spcAft>
              <a:buClr>
                <a:schemeClr val="accent2"/>
              </a:buClr>
            </a:pP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•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Pensez-vous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que nous nous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comparons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b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uniquement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aux images que nous </a:t>
            </a:r>
            <a:b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voyons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dans les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médias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? Avec qui </a:t>
            </a:r>
            <a:b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d'autre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 nous </a:t>
            </a:r>
            <a:r>
              <a:rPr lang="en-CA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comparons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-nous?</a:t>
            </a:r>
            <a:endParaRPr lang="en-CA" sz="1600" dirty="0">
              <a:solidFill>
                <a:srgbClr val="000000"/>
              </a:solidFill>
              <a:highlight>
                <a:srgbClr val="00FF00"/>
              </a:highlight>
              <a:latin typeface="Arial" panose="020B0604020202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52F74EF-F794-5637-6D25-07271BAD46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1518160" y="1095151"/>
            <a:ext cx="3406482" cy="316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461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>
            <a:extLst>
              <a:ext uri="{FF2B5EF4-FFF2-40B4-BE49-F238E27FC236}">
                <a16:creationId xmlns:a16="http://schemas.microsoft.com/office/drawing/2014/main" id="{F955D850-29A4-E95D-838B-47C2FDDA4A1F}"/>
              </a:ext>
            </a:extLst>
          </p:cNvPr>
          <p:cNvSpPr/>
          <p:nvPr/>
        </p:nvSpPr>
        <p:spPr>
          <a:xfrm>
            <a:off x="-1186" y="3685971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FFD500">
              <a:alpha val="3013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F52BE5B1-895C-C680-2455-2AEB65B37BF5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" name="Donut 3">
            <a:extLst>
              <a:ext uri="{FF2B5EF4-FFF2-40B4-BE49-F238E27FC236}">
                <a16:creationId xmlns:a16="http://schemas.microsoft.com/office/drawing/2014/main" id="{9855662D-B3BD-28EB-F709-43DCC84914CC}"/>
              </a:ext>
            </a:extLst>
          </p:cNvPr>
          <p:cNvSpPr/>
          <p:nvPr/>
        </p:nvSpPr>
        <p:spPr>
          <a:xfrm rot="5400000">
            <a:off x="8075052" y="100365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3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5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749037" y="594574"/>
            <a:ext cx="7314308" cy="918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8000"/>
              </a:lnSpc>
            </a:pPr>
            <a:r>
              <a:rPr lang="en-US" sz="3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Comment nous </a:t>
            </a:r>
            <a:r>
              <a:rPr lang="en-US" sz="30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comparons</a:t>
            </a:r>
            <a:r>
              <a:rPr lang="en-US" sz="3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aux </a:t>
            </a:r>
            <a:r>
              <a:rPr lang="en-US" sz="30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personnes</a:t>
            </a:r>
            <a:r>
              <a:rPr lang="en-US" sz="3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qui nous </a:t>
            </a:r>
            <a:r>
              <a:rPr lang="en-US" sz="30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entourent</a:t>
            </a:r>
            <a:r>
              <a:rPr lang="en-US" sz="3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Donut 3">
            <a:extLst>
              <a:ext uri="{FF2B5EF4-FFF2-40B4-BE49-F238E27FC236}">
                <a16:creationId xmlns:a16="http://schemas.microsoft.com/office/drawing/2014/main" id="{A12F7CD1-DE7B-DBFF-8BFD-73C0FDEF1598}"/>
              </a:ext>
            </a:extLst>
          </p:cNvPr>
          <p:cNvSpPr/>
          <p:nvPr/>
        </p:nvSpPr>
        <p:spPr>
          <a:xfrm rot="5400000">
            <a:off x="4863766" y="-360524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4C2EBF-DE55-0CDA-39DC-A0907A320399}"/>
              </a:ext>
            </a:extLst>
          </p:cNvPr>
          <p:cNvGrpSpPr/>
          <p:nvPr/>
        </p:nvGrpSpPr>
        <p:grpSpPr>
          <a:xfrm>
            <a:off x="5619990" y="-565039"/>
            <a:ext cx="219808" cy="204515"/>
            <a:chOff x="5016110" y="4186982"/>
            <a:chExt cx="219808" cy="204515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56BBAAB-F5D4-A9BB-56DB-65075F237ED2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E90704-79D1-FBD6-A30B-F9B94FA76F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Plus 17">
            <a:extLst>
              <a:ext uri="{FF2B5EF4-FFF2-40B4-BE49-F238E27FC236}">
                <a16:creationId xmlns:a16="http://schemas.microsoft.com/office/drawing/2014/main" id="{316F65B7-51B9-040D-4960-23C46E7B3452}"/>
              </a:ext>
            </a:extLst>
          </p:cNvPr>
          <p:cNvSpPr/>
          <p:nvPr/>
        </p:nvSpPr>
        <p:spPr>
          <a:xfrm flipH="1" flipV="1">
            <a:off x="902767" y="3094534"/>
            <a:ext cx="241300" cy="242095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D60B456-D14D-2115-F312-E65D80C80239}"/>
              </a:ext>
            </a:extLst>
          </p:cNvPr>
          <p:cNvSpPr/>
          <p:nvPr/>
        </p:nvSpPr>
        <p:spPr>
          <a:xfrm flipH="1" flipV="1">
            <a:off x="8274206" y="3474885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078A71E-BBA3-1818-4C6A-806E75609F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100" y="-1312405"/>
            <a:ext cx="279400" cy="4203700"/>
          </a:xfrm>
          <a:prstGeom prst="rect">
            <a:avLst/>
          </a:prstGeom>
        </p:spPr>
      </p:pic>
      <p:pic>
        <p:nvPicPr>
          <p:cNvPr id="16" name="Online Media 3" descr="Une chose par Dove | Aidez à rehausser l'estime de soi des jeunes filles">
            <a:hlinkClick r:id="" action="ppaction://media"/>
            <a:extLst>
              <a:ext uri="{FF2B5EF4-FFF2-40B4-BE49-F238E27FC236}">
                <a16:creationId xmlns:a16="http://schemas.microsoft.com/office/drawing/2014/main" id="{99E293E6-CEA4-FCAB-6907-3BFF1D539E5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959440" y="1613548"/>
            <a:ext cx="5141244" cy="2904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0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3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6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2" y="594573"/>
            <a:ext cx="6593870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Comment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comparons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notre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apparence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Plus 22">
            <a:extLst>
              <a:ext uri="{FF2B5EF4-FFF2-40B4-BE49-F238E27FC236}">
                <a16:creationId xmlns:a16="http://schemas.microsoft.com/office/drawing/2014/main" id="{1D8A8707-C4CA-388D-0169-7564D08C46EB}"/>
              </a:ext>
            </a:extLst>
          </p:cNvPr>
          <p:cNvSpPr/>
          <p:nvPr/>
        </p:nvSpPr>
        <p:spPr>
          <a:xfrm flipH="1" flipV="1">
            <a:off x="6596132" y="3235769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93B91A-EF87-CDAE-732A-176FE9D6906E}"/>
              </a:ext>
            </a:extLst>
          </p:cNvPr>
          <p:cNvSpPr txBox="1"/>
          <p:nvPr/>
        </p:nvSpPr>
        <p:spPr>
          <a:xfrm>
            <a:off x="1086101" y="2137500"/>
            <a:ext cx="2460663" cy="2857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600" b="1" dirty="0">
                <a:latin typeface="Poppins" pitchFamily="2" charset="77"/>
                <a:cs typeface="Poppins" pitchFamily="2" charset="77"/>
              </a:rPr>
              <a:t>Les </a:t>
            </a:r>
            <a:r>
              <a:rPr lang="en-US" sz="1600" b="1" dirty="0" err="1">
                <a:latin typeface="Poppins" pitchFamily="2" charset="77"/>
                <a:cs typeface="Poppins" pitchFamily="2" charset="77"/>
              </a:rPr>
              <a:t>personnes</a:t>
            </a:r>
            <a:r>
              <a:rPr lang="en-US" sz="1600" b="1" dirty="0">
                <a:latin typeface="Poppins" pitchFamily="2" charset="77"/>
                <a:cs typeface="Poppins" pitchFamily="2" charset="77"/>
              </a:rPr>
              <a:t> </a:t>
            </a:r>
            <a:r>
              <a:rPr lang="en-US" sz="1600" b="1" dirty="0" err="1">
                <a:latin typeface="Poppins" pitchFamily="2" charset="77"/>
                <a:cs typeface="Poppins" pitchFamily="2" charset="77"/>
              </a:rPr>
              <a:t>auxquelles</a:t>
            </a:r>
            <a:r>
              <a:rPr lang="en-US" sz="1600" b="1" dirty="0">
                <a:latin typeface="Poppins" pitchFamily="2" charset="77"/>
                <a:cs typeface="Poppins" pitchFamily="2" charset="77"/>
              </a:rPr>
              <a:t> nous nous </a:t>
            </a:r>
            <a:r>
              <a:rPr lang="en-US" sz="1600" b="1" dirty="0" err="1">
                <a:latin typeface="Poppins" pitchFamily="2" charset="77"/>
                <a:cs typeface="Poppins" pitchFamily="2" charset="77"/>
              </a:rPr>
              <a:t>comparons</a:t>
            </a:r>
            <a:r>
              <a:rPr lang="en-US" sz="1600" b="1" dirty="0">
                <a:latin typeface="Poppins" pitchFamily="2" charset="77"/>
                <a:cs typeface="Poppins" pitchFamily="2" charset="77"/>
              </a:rPr>
              <a:t> </a:t>
            </a:r>
            <a:r>
              <a:rPr lang="en-US" sz="1600" b="1" dirty="0" err="1">
                <a:latin typeface="Poppins" pitchFamily="2" charset="77"/>
                <a:cs typeface="Poppins" pitchFamily="2" charset="77"/>
              </a:rPr>
              <a:t>sont-elles</a:t>
            </a:r>
            <a:r>
              <a:rPr lang="en-US" sz="1600" b="1" dirty="0">
                <a:latin typeface="Poppins" pitchFamily="2" charset="77"/>
                <a:cs typeface="Poppins" pitchFamily="2" charset="77"/>
              </a:rPr>
              <a:t> </a:t>
            </a:r>
            <a:r>
              <a:rPr lang="en-US" sz="1600" b="1" dirty="0" err="1">
                <a:latin typeface="Poppins" pitchFamily="2" charset="77"/>
                <a:cs typeface="Poppins" pitchFamily="2" charset="77"/>
              </a:rPr>
              <a:t>habituellement</a:t>
            </a:r>
            <a:r>
              <a:rPr lang="en-US" sz="1600" b="1" dirty="0">
                <a:latin typeface="Poppins" pitchFamily="2" charset="77"/>
                <a:cs typeface="Poppins" pitchFamily="2" charset="77"/>
              </a:rPr>
              <a:t>:</a:t>
            </a:r>
          </a:p>
          <a:p>
            <a:pPr>
              <a:spcAft>
                <a:spcPts val="1000"/>
              </a:spcAft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• Plus belles que nous</a:t>
            </a:r>
          </a:p>
          <a:p>
            <a:pPr>
              <a:spcAft>
                <a:spcPts val="1000"/>
              </a:spcAft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Moins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belles que nous</a:t>
            </a:r>
          </a:p>
          <a:p>
            <a:pPr>
              <a:spcAft>
                <a:spcPts val="1000"/>
              </a:spcAft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000"/>
              </a:spcAft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000"/>
              </a:spcAft>
            </a:pPr>
            <a:endParaRPr lang="en-US" sz="1600" b="1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B8D1BD-1A97-F72A-2DDD-D1F24E8FE4C1}"/>
              </a:ext>
            </a:extLst>
          </p:cNvPr>
          <p:cNvSpPr txBox="1"/>
          <p:nvPr/>
        </p:nvSpPr>
        <p:spPr>
          <a:xfrm>
            <a:off x="3782410" y="2144225"/>
            <a:ext cx="2715373" cy="17338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600" b="1" dirty="0" err="1">
                <a:latin typeface="Poppins" pitchFamily="2" charset="77"/>
                <a:cs typeface="Poppins" pitchFamily="2" charset="77"/>
              </a:rPr>
              <a:t>Avons</a:t>
            </a:r>
            <a:r>
              <a:rPr lang="en-US" sz="1600" b="1" dirty="0">
                <a:latin typeface="Poppins" pitchFamily="2" charset="77"/>
                <a:cs typeface="Poppins" pitchFamily="2" charset="77"/>
              </a:rPr>
              <a:t>-nous </a:t>
            </a:r>
            <a:r>
              <a:rPr lang="en-US" sz="1600" b="1" dirty="0" err="1">
                <a:latin typeface="Poppins" pitchFamily="2" charset="77"/>
                <a:cs typeface="Poppins" pitchFamily="2" charset="77"/>
              </a:rPr>
              <a:t>l’habitude</a:t>
            </a:r>
            <a:r>
              <a:rPr lang="en-US" sz="1600" b="1" dirty="0">
                <a:latin typeface="Poppins" pitchFamily="2" charset="77"/>
                <a:cs typeface="Poppins" pitchFamily="2" charset="77"/>
              </a:rPr>
              <a:t> de comparer des </a:t>
            </a:r>
            <a:r>
              <a:rPr lang="en-US" sz="1600" b="1" dirty="0" err="1">
                <a:latin typeface="Poppins" pitchFamily="2" charset="77"/>
                <a:cs typeface="Poppins" pitchFamily="2" charset="77"/>
              </a:rPr>
              <a:t>caractéristiques</a:t>
            </a:r>
            <a:r>
              <a:rPr lang="en-US" sz="1600" b="1" dirty="0">
                <a:latin typeface="Poppins" pitchFamily="2" charset="77"/>
                <a:cs typeface="Poppins" pitchFamily="2" charset="77"/>
              </a:rPr>
              <a:t> </a:t>
            </a:r>
            <a:br>
              <a:rPr lang="en-US" sz="1600" b="1" dirty="0">
                <a:latin typeface="Poppins" pitchFamily="2" charset="77"/>
                <a:cs typeface="Poppins" pitchFamily="2" charset="77"/>
              </a:rPr>
            </a:br>
            <a:r>
              <a:rPr lang="en-US" sz="1600" b="1" dirty="0">
                <a:latin typeface="Poppins" pitchFamily="2" charset="77"/>
                <a:cs typeface="Poppins" pitchFamily="2" charset="77"/>
              </a:rPr>
              <a:t>que nous:</a:t>
            </a:r>
          </a:p>
          <a:p>
            <a:pPr>
              <a:spcAft>
                <a:spcPts val="1000"/>
              </a:spcAft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Aimons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chez nous?</a:t>
            </a:r>
          </a:p>
          <a:p>
            <a:pPr>
              <a:spcAft>
                <a:spcPts val="1000"/>
              </a:spcAft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N’aimons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pas chez nous</a:t>
            </a:r>
          </a:p>
        </p:txBody>
      </p:sp>
      <p:sp>
        <p:nvSpPr>
          <p:cNvPr id="24" name="Triangle 23">
            <a:extLst>
              <a:ext uri="{FF2B5EF4-FFF2-40B4-BE49-F238E27FC236}">
                <a16:creationId xmlns:a16="http://schemas.microsoft.com/office/drawing/2014/main" id="{9725E442-A6E1-8893-D3C3-958BD6A2D9CC}"/>
              </a:ext>
            </a:extLst>
          </p:cNvPr>
          <p:cNvSpPr/>
          <p:nvPr/>
        </p:nvSpPr>
        <p:spPr>
          <a:xfrm>
            <a:off x="5367061" y="370630"/>
            <a:ext cx="6310787" cy="4804882"/>
          </a:xfrm>
          <a:prstGeom prst="triangle">
            <a:avLst>
              <a:gd name="adj" fmla="val 50178"/>
            </a:avLst>
          </a:prstGeom>
          <a:solidFill>
            <a:srgbClr val="0072C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01B9C26-BBE3-218D-A6C3-B5ED1E7AD7CA}"/>
              </a:ext>
            </a:extLst>
          </p:cNvPr>
          <p:cNvGrpSpPr/>
          <p:nvPr/>
        </p:nvGrpSpPr>
        <p:grpSpPr>
          <a:xfrm>
            <a:off x="7514414" y="3000971"/>
            <a:ext cx="1008117" cy="598632"/>
            <a:chOff x="4227801" y="3792865"/>
            <a:chExt cx="1008117" cy="598632"/>
          </a:xfrm>
          <a:solidFill>
            <a:srgbClr val="0072CE"/>
          </a:solidFill>
        </p:grpSpPr>
        <p:sp>
          <p:nvSpPr>
            <p:cNvPr id="29" name="Donut 3">
              <a:extLst>
                <a:ext uri="{FF2B5EF4-FFF2-40B4-BE49-F238E27FC236}">
                  <a16:creationId xmlns:a16="http://schemas.microsoft.com/office/drawing/2014/main" id="{7EA04420-0F17-AF47-1278-C66C10DB57C0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3A0932DE-7588-8C28-B218-C46671FB061E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  <a:grpFill/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3C1E77D8-DEB6-644C-8BE6-455023474F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484714CB-1292-4DA8-AF03-AC64BC0B02A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Donut 3">
            <a:extLst>
              <a:ext uri="{FF2B5EF4-FFF2-40B4-BE49-F238E27FC236}">
                <a16:creationId xmlns:a16="http://schemas.microsoft.com/office/drawing/2014/main" id="{2C0169AE-6CF4-87F8-6FA8-24C42DF69F00}"/>
              </a:ext>
            </a:extLst>
          </p:cNvPr>
          <p:cNvSpPr/>
          <p:nvPr/>
        </p:nvSpPr>
        <p:spPr>
          <a:xfrm rot="5400000">
            <a:off x="7933438" y="110014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6" name="Plus 35">
            <a:extLst>
              <a:ext uri="{FF2B5EF4-FFF2-40B4-BE49-F238E27FC236}">
                <a16:creationId xmlns:a16="http://schemas.microsoft.com/office/drawing/2014/main" id="{EDAFBFE4-E04D-8D5E-3495-7FF0D5441525}"/>
              </a:ext>
            </a:extLst>
          </p:cNvPr>
          <p:cNvSpPr/>
          <p:nvPr/>
        </p:nvSpPr>
        <p:spPr>
          <a:xfrm>
            <a:off x="6507643" y="201308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8968AEF1-6837-F379-5816-7DD80B38A3B2}"/>
              </a:ext>
            </a:extLst>
          </p:cNvPr>
          <p:cNvSpPr/>
          <p:nvPr/>
        </p:nvSpPr>
        <p:spPr>
          <a:xfrm>
            <a:off x="6628648" y="165651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DC31FA09-4053-B642-9CAB-4044D34729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72" y="-1501896"/>
            <a:ext cx="3420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785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id="{1D3EFA2B-A9ED-D289-DE28-B022BDD230D6}"/>
              </a:ext>
            </a:extLst>
          </p:cNvPr>
          <p:cNvSpPr/>
          <p:nvPr/>
        </p:nvSpPr>
        <p:spPr>
          <a:xfrm rot="16200000">
            <a:off x="741887" y="2432705"/>
            <a:ext cx="2230032" cy="1502281"/>
          </a:xfrm>
          <a:prstGeom prst="round2SameRect">
            <a:avLst/>
          </a:prstGeom>
          <a:blipFill dpi="0" rotWithShape="0">
            <a:blip r:embed="rId3"/>
            <a:srcRect/>
            <a:stretch>
              <a:fillRect l="-44656" r="-44656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79844748-96CE-9BB5-216D-D54BECF15551}"/>
              </a:ext>
            </a:extLst>
          </p:cNvPr>
          <p:cNvSpPr/>
          <p:nvPr/>
        </p:nvSpPr>
        <p:spPr>
          <a:xfrm flipH="1" flipV="1">
            <a:off x="-4100" y="-12207"/>
            <a:ext cx="9157965" cy="1745553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DC008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4" name="Donut 3">
            <a:extLst>
              <a:ext uri="{FF2B5EF4-FFF2-40B4-BE49-F238E27FC236}">
                <a16:creationId xmlns:a16="http://schemas.microsoft.com/office/drawing/2014/main" id="{180D3D07-15D0-428A-9C4E-94C595ACC411}"/>
              </a:ext>
            </a:extLst>
          </p:cNvPr>
          <p:cNvSpPr/>
          <p:nvPr/>
        </p:nvSpPr>
        <p:spPr>
          <a:xfrm rot="5400000">
            <a:off x="8380701" y="3185839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648A6A1-C53C-2546-A09F-A9C4B1BE5CAF}"/>
              </a:ext>
            </a:extLst>
          </p:cNvPr>
          <p:cNvGrpSpPr/>
          <p:nvPr/>
        </p:nvGrpSpPr>
        <p:grpSpPr>
          <a:xfrm>
            <a:off x="6900635" y="227767"/>
            <a:ext cx="219808" cy="204515"/>
            <a:chOff x="5016110" y="4186982"/>
            <a:chExt cx="219808" cy="204515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4DF5C8F-B241-C5B4-BD58-41B2153D7FE8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D67C0E2-37AB-62AC-7C64-7C046CC7730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Plus 29">
            <a:extLst>
              <a:ext uri="{FF2B5EF4-FFF2-40B4-BE49-F238E27FC236}">
                <a16:creationId xmlns:a16="http://schemas.microsoft.com/office/drawing/2014/main" id="{2C98340F-A970-4188-0F31-294A53F5B1A8}"/>
              </a:ext>
            </a:extLst>
          </p:cNvPr>
          <p:cNvSpPr/>
          <p:nvPr/>
        </p:nvSpPr>
        <p:spPr>
          <a:xfrm flipH="1" flipV="1">
            <a:off x="7712743" y="309776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1" name="Donut 3">
            <a:extLst>
              <a:ext uri="{FF2B5EF4-FFF2-40B4-BE49-F238E27FC236}">
                <a16:creationId xmlns:a16="http://schemas.microsoft.com/office/drawing/2014/main" id="{CCD9943B-DD6D-7226-D257-2781B75A3736}"/>
              </a:ext>
            </a:extLst>
          </p:cNvPr>
          <p:cNvSpPr/>
          <p:nvPr/>
        </p:nvSpPr>
        <p:spPr>
          <a:xfrm rot="5400000">
            <a:off x="8117323" y="86056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sp>
        <p:nvSpPr>
          <p:cNvPr id="32" name="Round Single Corner Rectangle 31">
            <a:extLst>
              <a:ext uri="{FF2B5EF4-FFF2-40B4-BE49-F238E27FC236}">
                <a16:creationId xmlns:a16="http://schemas.microsoft.com/office/drawing/2014/main" id="{1E1E6A40-B45D-E26B-585D-43E13C400E00}"/>
              </a:ext>
            </a:extLst>
          </p:cNvPr>
          <p:cNvSpPr/>
          <p:nvPr/>
        </p:nvSpPr>
        <p:spPr>
          <a:xfrm flipV="1">
            <a:off x="4765452" y="2072105"/>
            <a:ext cx="3109731" cy="2234019"/>
          </a:xfrm>
          <a:prstGeom prst="round1Rect">
            <a:avLst/>
          </a:prstGeom>
          <a:blipFill dpi="0" rotWithShape="0">
            <a:blip r:embed="rId4"/>
            <a:srcRect/>
            <a:stretch>
              <a:fillRect l="-6725" t="-5595" r="-6725" b="-5595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3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7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20E0193-E318-DD2D-BB6F-8C00DBBF091D}"/>
              </a:ext>
            </a:extLst>
          </p:cNvPr>
          <p:cNvSpPr txBox="1"/>
          <p:nvPr/>
        </p:nvSpPr>
        <p:spPr>
          <a:xfrm>
            <a:off x="970710" y="594573"/>
            <a:ext cx="7300453" cy="1028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8000"/>
              </a:lnSpc>
            </a:pP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Quelles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sont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les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conséquences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 des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comparaisons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  <a:endParaRPr lang="en-GB" sz="3400" b="1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5" name="Picture 4" descr="A picture containing person, yellow&#10;&#10;Description automatically generated">
            <a:extLst>
              <a:ext uri="{FF2B5EF4-FFF2-40B4-BE49-F238E27FC236}">
                <a16:creationId xmlns:a16="http://schemas.microsoft.com/office/drawing/2014/main" id="{F0CE46D1-8348-D393-F8FF-3422FB754C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466" y="2068179"/>
            <a:ext cx="1992086" cy="222404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7BB7CF39-AE36-1150-69FB-6BCB27CB50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089" y="2190370"/>
            <a:ext cx="2794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7314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B8385954-CE7D-D989-C04E-730763552B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821" y="1540219"/>
            <a:ext cx="6344653" cy="3172327"/>
          </a:xfrm>
          <a:prstGeom prst="rect">
            <a:avLst/>
          </a:prstGeom>
        </p:spPr>
      </p:pic>
      <p:sp>
        <p:nvSpPr>
          <p:cNvPr id="29" name="Freeform 28">
            <a:extLst>
              <a:ext uri="{FF2B5EF4-FFF2-40B4-BE49-F238E27FC236}">
                <a16:creationId xmlns:a16="http://schemas.microsoft.com/office/drawing/2014/main" id="{84606621-32E1-9DE8-5055-6EC8B728AE40}"/>
              </a:ext>
            </a:extLst>
          </p:cNvPr>
          <p:cNvSpPr/>
          <p:nvPr/>
        </p:nvSpPr>
        <p:spPr>
          <a:xfrm>
            <a:off x="-4100" y="3338505"/>
            <a:ext cx="9157965" cy="1852426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0072CE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3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8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1" y="594573"/>
            <a:ext cx="746670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Le tourbillon des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comparaisons</a:t>
            </a:r>
            <a:endParaRPr lang="en-US" sz="3400" b="1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Donut 3">
            <a:extLst>
              <a:ext uri="{FF2B5EF4-FFF2-40B4-BE49-F238E27FC236}">
                <a16:creationId xmlns:a16="http://schemas.microsoft.com/office/drawing/2014/main" id="{06210B21-FD61-DC1A-1878-52F567A2EC29}"/>
              </a:ext>
            </a:extLst>
          </p:cNvPr>
          <p:cNvSpPr/>
          <p:nvPr/>
        </p:nvSpPr>
        <p:spPr>
          <a:xfrm rot="5400000">
            <a:off x="7522289" y="1597496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2" name="Plus 11">
            <a:extLst>
              <a:ext uri="{FF2B5EF4-FFF2-40B4-BE49-F238E27FC236}">
                <a16:creationId xmlns:a16="http://schemas.microsoft.com/office/drawing/2014/main" id="{CECA4B61-1839-65F2-4457-2757F73C931C}"/>
              </a:ext>
            </a:extLst>
          </p:cNvPr>
          <p:cNvSpPr/>
          <p:nvPr/>
        </p:nvSpPr>
        <p:spPr>
          <a:xfrm>
            <a:off x="7830466" y="3549407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CC6946F-62F8-8D0D-BA27-EA132FD53273}"/>
              </a:ext>
            </a:extLst>
          </p:cNvPr>
          <p:cNvSpPr/>
          <p:nvPr/>
        </p:nvSpPr>
        <p:spPr>
          <a:xfrm>
            <a:off x="913230" y="2376541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Donut 3">
            <a:extLst>
              <a:ext uri="{FF2B5EF4-FFF2-40B4-BE49-F238E27FC236}">
                <a16:creationId xmlns:a16="http://schemas.microsoft.com/office/drawing/2014/main" id="{EC138F0E-876B-16BE-1580-CE2FFFA0D702}"/>
              </a:ext>
            </a:extLst>
          </p:cNvPr>
          <p:cNvSpPr/>
          <p:nvPr/>
        </p:nvSpPr>
        <p:spPr>
          <a:xfrm rot="5400000">
            <a:off x="8069338" y="1597496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ABE3A2-8631-1CE6-3B69-31FADC758D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 flipH="1" flipV="1">
            <a:off x="-1453331" y="1262303"/>
            <a:ext cx="3284150" cy="32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348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614C15A7-DEBC-8BAA-1033-D733C318C88B}"/>
              </a:ext>
            </a:extLst>
          </p:cNvPr>
          <p:cNvSpPr/>
          <p:nvPr/>
        </p:nvSpPr>
        <p:spPr>
          <a:xfrm>
            <a:off x="3121892" y="2774534"/>
            <a:ext cx="1795883" cy="179588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D5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Content Placeholder 4">
            <a:extLst>
              <a:ext uri="{FF2B5EF4-FFF2-40B4-BE49-F238E27FC236}">
                <a16:creationId xmlns:a16="http://schemas.microsoft.com/office/drawing/2014/main" id="{C2238CD7-675F-3534-4245-F49111F13CEB}"/>
              </a:ext>
            </a:extLst>
          </p:cNvPr>
          <p:cNvSpPr txBox="1">
            <a:spLocks/>
          </p:cNvSpPr>
          <p:nvPr/>
        </p:nvSpPr>
        <p:spPr>
          <a:xfrm>
            <a:off x="3322195" y="3254673"/>
            <a:ext cx="1402205" cy="1503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célébrer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célébrer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amis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D433A830-43A1-02D5-255E-5E14C3890C32}"/>
              </a:ext>
            </a:extLst>
          </p:cNvPr>
          <p:cNvSpPr/>
          <p:nvPr/>
        </p:nvSpPr>
        <p:spPr>
          <a:xfrm>
            <a:off x="-13447" y="372978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3B13BF4D-6BD4-14A6-A195-0B273D877B4D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DC0080">
              <a:alpha val="304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J'ai Confiance - Séance 3 de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9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2" y="594573"/>
            <a:ext cx="6136670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Que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pouvons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-nous faire de </a:t>
            </a:r>
            <a:r>
              <a:rPr lang="en-US" sz="3400" b="1" dirty="0" err="1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différent</a:t>
            </a:r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8F1B10-0829-1790-828A-9F38E59CB927}"/>
              </a:ext>
            </a:extLst>
          </p:cNvPr>
          <p:cNvGrpSpPr/>
          <p:nvPr/>
        </p:nvGrpSpPr>
        <p:grpSpPr>
          <a:xfrm>
            <a:off x="6837432" y="377721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081DBEE-C17E-CD86-167C-1F0D3D941D8C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1F9F56B-9A6B-F676-D991-E993EDE681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Donut 3">
            <a:extLst>
              <a:ext uri="{FF2B5EF4-FFF2-40B4-BE49-F238E27FC236}">
                <a16:creationId xmlns:a16="http://schemas.microsoft.com/office/drawing/2014/main" id="{99105AC0-0EBB-030C-52A8-088DC8D303C3}"/>
              </a:ext>
            </a:extLst>
          </p:cNvPr>
          <p:cNvSpPr/>
          <p:nvPr/>
        </p:nvSpPr>
        <p:spPr>
          <a:xfrm rot="5400000">
            <a:off x="8314986" y="798983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28BC337-3E18-CEED-0134-17D81EF2127E}"/>
              </a:ext>
            </a:extLst>
          </p:cNvPr>
          <p:cNvSpPr/>
          <p:nvPr/>
        </p:nvSpPr>
        <p:spPr>
          <a:xfrm flipH="1" flipV="1">
            <a:off x="7712695" y="124143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7F06C17-D57B-CB8A-E2E8-3D39CFCC28F4}"/>
              </a:ext>
            </a:extLst>
          </p:cNvPr>
          <p:cNvSpPr>
            <a:spLocks noChangeAspect="1"/>
          </p:cNvSpPr>
          <p:nvPr/>
        </p:nvSpPr>
        <p:spPr>
          <a:xfrm>
            <a:off x="1257300" y="1901408"/>
            <a:ext cx="2141945" cy="2141945"/>
          </a:xfrm>
          <a:prstGeom prst="ellipse">
            <a:avLst/>
          </a:prstGeom>
          <a:solidFill>
            <a:srgbClr val="58CAE7">
              <a:alpha val="30185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CB163558-3BCB-9BB6-EF9B-DC3B3784C0B1}"/>
              </a:ext>
            </a:extLst>
          </p:cNvPr>
          <p:cNvSpPr txBox="1">
            <a:spLocks/>
          </p:cNvSpPr>
          <p:nvPr/>
        </p:nvSpPr>
        <p:spPr>
          <a:xfrm>
            <a:off x="1468582" y="2332893"/>
            <a:ext cx="1727371" cy="1503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complimenter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complimenter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les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autres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évitant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parler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d’apparence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Plus 22">
            <a:extLst>
              <a:ext uri="{FF2B5EF4-FFF2-40B4-BE49-F238E27FC236}">
                <a16:creationId xmlns:a16="http://schemas.microsoft.com/office/drawing/2014/main" id="{1D8A8707-C4CA-388D-0169-7564D08C46EB}"/>
              </a:ext>
            </a:extLst>
          </p:cNvPr>
          <p:cNvSpPr/>
          <p:nvPr/>
        </p:nvSpPr>
        <p:spPr>
          <a:xfrm flipH="1" flipV="1">
            <a:off x="297620" y="3075343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4E09E1E-6294-8950-5EEC-B4FF89D32A5F}"/>
              </a:ext>
            </a:extLst>
          </p:cNvPr>
          <p:cNvSpPr/>
          <p:nvPr/>
        </p:nvSpPr>
        <p:spPr>
          <a:xfrm>
            <a:off x="4311809" y="1182279"/>
            <a:ext cx="2005628" cy="2005628"/>
          </a:xfrm>
          <a:prstGeom prst="ellipse">
            <a:avLst/>
          </a:pr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42973C1-3CFA-D6F6-504F-E06DBEC14E01}"/>
              </a:ext>
            </a:extLst>
          </p:cNvPr>
          <p:cNvSpPr/>
          <p:nvPr/>
        </p:nvSpPr>
        <p:spPr>
          <a:xfrm>
            <a:off x="5835488" y="2182797"/>
            <a:ext cx="2010220" cy="2010220"/>
          </a:xfrm>
          <a:prstGeom prst="ellipse">
            <a:avLst/>
          </a:prstGeom>
          <a:solidFill>
            <a:srgbClr val="58CAE7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7" name="Content Placeholder 4">
            <a:extLst>
              <a:ext uri="{FF2B5EF4-FFF2-40B4-BE49-F238E27FC236}">
                <a16:creationId xmlns:a16="http://schemas.microsoft.com/office/drawing/2014/main" id="{E15E9FC2-6A0C-DA4D-CE8B-82230243415C}"/>
              </a:ext>
            </a:extLst>
          </p:cNvPr>
          <p:cNvSpPr txBox="1">
            <a:spLocks/>
          </p:cNvSpPr>
          <p:nvPr/>
        </p:nvSpPr>
        <p:spPr>
          <a:xfrm>
            <a:off x="4489303" y="1639772"/>
            <a:ext cx="1617383" cy="12434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concentrer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sur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qualités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sur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celles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autres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Content Placeholder 4">
            <a:extLst>
              <a:ext uri="{FF2B5EF4-FFF2-40B4-BE49-F238E27FC236}">
                <a16:creationId xmlns:a16="http://schemas.microsoft.com/office/drawing/2014/main" id="{D9F0860D-5AE6-4BAD-5F12-962F419D1C34}"/>
              </a:ext>
            </a:extLst>
          </p:cNvPr>
          <p:cNvSpPr txBox="1">
            <a:spLocks/>
          </p:cNvSpPr>
          <p:nvPr/>
        </p:nvSpPr>
        <p:spPr>
          <a:xfrm>
            <a:off x="5981736" y="2670845"/>
            <a:ext cx="1712185" cy="14749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Profiter de la compagnie des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autres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plutôt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que de les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critiquer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4F7B92-FC30-9872-0952-FDB8DA5BA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3100" y="-1312405"/>
            <a:ext cx="2794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38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/>
      <p:bldP spid="4" grpId="0" animBg="1"/>
      <p:bldP spid="3" grpId="0"/>
      <p:bldP spid="16" grpId="0" animBg="1"/>
      <p:bldP spid="19" grpId="0" animBg="1"/>
      <p:bldP spid="27" grpId="0"/>
      <p:bldP spid="28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82E5DFEC607E4B9155ABD727AA0436" ma:contentTypeVersion="23" ma:contentTypeDescription="Create a new document." ma:contentTypeScope="" ma:versionID="074a306719c29a1b27f0cd88c416ab5a">
  <xsd:schema xmlns:xsd="http://www.w3.org/2001/XMLSchema" xmlns:xs="http://www.w3.org/2001/XMLSchema" xmlns:p="http://schemas.microsoft.com/office/2006/metadata/properties" xmlns:ns1="http://schemas.microsoft.com/sharepoint/v3" xmlns:ns2="5de95ac2-49e0-4137-9b03-d33fac4e8a99" xmlns:ns3="412343a4-b280-4816-9d8a-65ef34a42753" targetNamespace="http://schemas.microsoft.com/office/2006/metadata/properties" ma:root="true" ma:fieldsID="613f43d7a5bd363842cb54e90af2ec01" ns1:_="" ns2:_="" ns3:_="">
    <xsd:import namespace="http://schemas.microsoft.com/sharepoint/v3"/>
    <xsd:import namespace="5de95ac2-49e0-4137-9b03-d33fac4e8a99"/>
    <xsd:import namespace="412343a4-b280-4816-9d8a-65ef34a4275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Workstream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i8qr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e95ac2-49e0-4137-9b03-d33fac4e8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Workstream" ma:index="12" nillable="true" ma:displayName="Workstream" ma:format="Dropdown" ma:internalName="Workstream">
      <xsd:simpleType>
        <xsd:restriction base="dms:Choice">
          <xsd:enumeration value="Digital"/>
          <xsd:enumeration value="RFP (M+E, Needs Assessment, Curriculum)"/>
          <xsd:enumeration value="Governance"/>
          <xsd:enumeration value="Status Reports"/>
          <xsd:enumeration value="DSEP Materials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i8qr" ma:index="20" nillable="true" ma:displayName="Description" ma:internalName="i8qr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b95af6b3-c6d7-4f50-94db-46e46a7b7b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7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2343a4-b280-4816-9d8a-65ef34a42753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706d2e76-0a1d-44bb-9f7e-4ed02de6a06a}" ma:internalName="TaxCatchAll" ma:showField="CatchAllData" ma:web="412343a4-b280-4816-9d8a-65ef34a4275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672E770-4215-497E-A1A3-B12B3C95D099}"/>
</file>

<file path=customXml/itemProps2.xml><?xml version="1.0" encoding="utf-8"?>
<ds:datastoreItem xmlns:ds="http://schemas.openxmlformats.org/officeDocument/2006/customXml" ds:itemID="{22D8FCCD-BAB5-4AB8-827D-F2BBF84C30E8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1433</TotalTime>
  <Words>830</Words>
  <Application>Microsoft Macintosh PowerPoint</Application>
  <PresentationFormat>On-screen Show (16:9)</PresentationFormat>
  <Paragraphs>100</Paragraphs>
  <Slides>14</Slides>
  <Notes>14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Poppins</vt:lpstr>
      <vt:lpstr>Poppins ExtraBold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 Johnson</dc:creator>
  <cp:lastModifiedBy>Kim Johnson</cp:lastModifiedBy>
  <cp:revision>313</cp:revision>
  <dcterms:created xsi:type="dcterms:W3CDTF">2024-03-03T19:11:08Z</dcterms:created>
  <dcterms:modified xsi:type="dcterms:W3CDTF">2024-04-24T18:43:06Z</dcterms:modified>
</cp:coreProperties>
</file>