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76" r:id="rId4"/>
    <p:sldId id="258" r:id="rId5"/>
    <p:sldId id="277" r:id="rId6"/>
    <p:sldId id="278" r:id="rId7"/>
    <p:sldId id="279" r:id="rId8"/>
    <p:sldId id="280" r:id="rId9"/>
    <p:sldId id="261" r:id="rId10"/>
    <p:sldId id="260" r:id="rId11"/>
    <p:sldId id="259" r:id="rId12"/>
    <p:sldId id="262" r:id="rId13"/>
    <p:sldId id="281" r:id="rId14"/>
    <p:sldId id="274" r:id="rId15"/>
    <p:sldId id="275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6E4A8D"/>
    <a:srgbClr val="DC0080"/>
    <a:srgbClr val="58CAE7"/>
    <a:srgbClr val="8AC208"/>
    <a:srgbClr val="B2D4F0"/>
    <a:srgbClr val="FFD500"/>
    <a:srgbClr val="CBBFDE"/>
    <a:srgbClr val="DBECB4"/>
    <a:srgbClr val="FFF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29"/>
    <p:restoredTop sz="95552"/>
  </p:normalViewPr>
  <p:slideViewPr>
    <p:cSldViewPr snapToGrid="0">
      <p:cViewPr varScale="1">
        <p:scale>
          <a:sx n="103" d="100"/>
          <a:sy n="103" d="100"/>
        </p:scale>
        <p:origin x="440" y="-1184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6.xml"/><Relationship Id="rId7" Type="http://schemas.openxmlformats.org/officeDocument/2006/relationships/slide" Target="slides/slide11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11" Type="http://schemas.openxmlformats.org/officeDocument/2006/relationships/slide" Target="slides/slide15.xml"/><Relationship Id="rId5" Type="http://schemas.openxmlformats.org/officeDocument/2006/relationships/slide" Target="slides/slide9.xml"/><Relationship Id="rId10" Type="http://schemas.openxmlformats.org/officeDocument/2006/relationships/slide" Target="slides/slide14.xml"/><Relationship Id="rId4" Type="http://schemas.openxmlformats.org/officeDocument/2006/relationships/slide" Target="slides/slide8.xml"/><Relationship Id="rId9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72C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8F-3748-B52C-AD7AD8D7C137}"/>
              </c:ext>
            </c:extLst>
          </c:dPt>
          <c:dPt>
            <c:idx val="1"/>
            <c:bubble3D val="0"/>
            <c:spPr>
              <a:solidFill>
                <a:srgbClr val="DC008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8F-3748-B52C-AD7AD8D7C137}"/>
              </c:ext>
            </c:extLst>
          </c:dPt>
          <c:dPt>
            <c:idx val="2"/>
            <c:bubble3D val="0"/>
            <c:spPr>
              <a:solidFill>
                <a:srgbClr val="FFD5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8F-3748-B52C-AD7AD8D7C137}"/>
              </c:ext>
            </c:extLst>
          </c:dPt>
          <c:dPt>
            <c:idx val="3"/>
            <c:bubble3D val="0"/>
            <c:spPr>
              <a:solidFill>
                <a:srgbClr val="B2D4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8F-3748-B52C-AD7AD8D7C137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dirty="0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Amie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438630594691755"/>
                      <c:h val="8.422078653670789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68F-3748-B52C-AD7AD8D7C137}"/>
                </c:ext>
              </c:extLst>
            </c:dLbl>
            <c:dLbl>
              <c:idx val="1"/>
              <c:layout>
                <c:manualLayout>
                  <c:x val="1.1361352689668513E-2"/>
                  <c:y val="2.3438309404290595E-2"/>
                </c:manualLayout>
              </c:layout>
              <c:tx>
                <c:rich>
                  <a:bodyPr/>
                  <a:lstStyle/>
                  <a:p>
                    <a:r>
                      <a:rPr lang="en-US" sz="1100" b="1" i="0" u="none" strike="noStrike" kern="1200" baseline="0" dirty="0" err="1">
                        <a:solidFill>
                          <a:schemeClr val="tx1"/>
                        </a:solidFill>
                        <a:effectLst/>
                        <a:latin typeface="Poppins" pitchFamily="2" charset="77"/>
                        <a:cs typeface="Poppins" pitchFamily="2" charset="77"/>
                      </a:rPr>
                      <a:t>Sœur</a:t>
                    </a:r>
                    <a:endParaRPr lang="en-US" sz="1100" b="1" i="0" dirty="0">
                      <a:solidFill>
                        <a:schemeClr val="tx1"/>
                      </a:solidFill>
                      <a:latin typeface="Poppins" pitchFamily="2" charset="77"/>
                      <a:cs typeface="Poppins" pitchFamily="2" charset="77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68F-3748-B52C-AD7AD8D7C13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00" b="1" i="0" dirty="0" err="1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Guitariste</a:t>
                    </a:r>
                    <a:endParaRPr lang="en-US" sz="1100" b="1" i="0" dirty="0">
                      <a:solidFill>
                        <a:schemeClr val="tx1"/>
                      </a:solidFill>
                      <a:latin typeface="Poppins" pitchFamily="2" charset="77"/>
                      <a:cs typeface="Poppins" pitchFamily="2" charset="77"/>
                    </a:endParaRP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68F-3748-B52C-AD7AD8D7C13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100" b="1" i="0" dirty="0" err="1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Athlète</a:t>
                    </a:r>
                    <a:endParaRPr lang="en-US" sz="1100" b="1" i="0" dirty="0">
                      <a:solidFill>
                        <a:schemeClr val="tx1"/>
                      </a:solidFill>
                      <a:latin typeface="Poppins" pitchFamily="2" charset="77"/>
                      <a:cs typeface="Poppins" pitchFamily="2" charset="77"/>
                    </a:endParaRP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68F-3748-B52C-AD7AD8D7C1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68F-3748-B52C-AD7AD8D7C137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607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13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85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01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069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496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1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4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BAAE-B673-7E43-9828-F6A4B51EAFF0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5CDE-BF17-4B48-86C8-F26BD8F28DB9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2FDB-C910-E34D-853A-7748CCB39E7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F09FC-025A-1043-A4A6-EB50803526D5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4EE6F-D797-D04A-A8A4-1C01C5A87D0F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2DE27-42C3-F040-9DE8-6904D45A8FD1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F8D10-2232-2041-AD32-D087951AF8E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8CAB8-0CDF-FD4D-8745-7126084FDE28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74C43-7B25-E546-AC07-5F10CD9188E4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3315-B05D-2746-923F-CFF1486B03FC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ED6DC-4670-9041-8443-E5F61EE36F42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59D9067-393E-0D4B-A3A5-E13F5576254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J'ai Confiance - Séance 1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emf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sb5B4aR6FbM?feature=oembed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flag with red rectangles&#10;&#10;Description automatically generated">
            <a:extLst>
              <a:ext uri="{FF2B5EF4-FFF2-40B4-BE49-F238E27FC236}">
                <a16:creationId xmlns:a16="http://schemas.microsoft.com/office/drawing/2014/main" id="{7F665579-C88D-6719-4DA7-27065A6CC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556" y="50802"/>
            <a:ext cx="5723128" cy="791845"/>
          </a:xfrm>
          <a:prstGeom prst="rect">
            <a:avLst/>
          </a:prstGeom>
        </p:spPr>
      </p:pic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3317A97E-B1A4-5CF9-1663-CB1D60FA5A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1" y="789213"/>
            <a:ext cx="9150351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Round Single Corner Rectangle 36">
            <a:extLst>
              <a:ext uri="{FF2B5EF4-FFF2-40B4-BE49-F238E27FC236}">
                <a16:creationId xmlns:a16="http://schemas.microsoft.com/office/drawing/2014/main" id="{F7E66D57-D028-AB7A-C767-F07DEDAD0AD7}"/>
              </a:ext>
            </a:extLst>
          </p:cNvPr>
          <p:cNvSpPr/>
          <p:nvPr/>
        </p:nvSpPr>
        <p:spPr>
          <a:xfrm>
            <a:off x="7447078" y="3993382"/>
            <a:ext cx="1372455" cy="1159307"/>
          </a:xfrm>
          <a:prstGeom prst="round1Rect">
            <a:avLst/>
          </a:prstGeom>
          <a:solidFill>
            <a:srgbClr val="B2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40722" y="4347303"/>
            <a:ext cx="750542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800" b="1" spc="0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Idéaux</a:t>
            </a:r>
            <a:r>
              <a:rPr lang="en-US" sz="3800" b="1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liés</a:t>
            </a:r>
            <a:r>
              <a:rPr lang="en-US" sz="3800" b="1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à</a:t>
            </a:r>
            <a:r>
              <a:rPr lang="en-US" sz="3800" b="1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l'apparence</a:t>
            </a:r>
            <a:endParaRPr lang="en-US" sz="3800" b="1" spc="0" dirty="0">
              <a:solidFill>
                <a:schemeClr val="bg1"/>
              </a:solidFill>
              <a:latin typeface="Poppins ExtraBold" pitchFamily="2" charset="77"/>
              <a:cs typeface="Poppins ExtraBold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A501913-9C2A-EBB6-C47C-38EA3C920251}"/>
              </a:ext>
            </a:extLst>
          </p:cNvPr>
          <p:cNvSpPr txBox="1"/>
          <p:nvPr/>
        </p:nvSpPr>
        <p:spPr>
          <a:xfrm>
            <a:off x="7486638" y="4087170"/>
            <a:ext cx="1352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b="1" dirty="0">
                <a:effectLst/>
                <a:latin typeface="Poppins" pitchFamily="2" charset="77"/>
              </a:rPr>
              <a:t>Atelier </a:t>
            </a:r>
            <a:r>
              <a:rPr lang="en-CA" sz="1200" b="1" dirty="0" err="1">
                <a:effectLst/>
                <a:latin typeface="Poppins" pitchFamily="2" charset="77"/>
              </a:rPr>
              <a:t>scolaires</a:t>
            </a:r>
            <a:r>
              <a:rPr lang="en-CA" sz="1200" b="1" dirty="0">
                <a:effectLst/>
                <a:latin typeface="Poppins" pitchFamily="2" charset="77"/>
              </a:rPr>
              <a:t> pour la </a:t>
            </a:r>
            <a:r>
              <a:rPr lang="en-CA" sz="1200" b="1" dirty="0" err="1">
                <a:effectLst/>
                <a:latin typeface="Poppins" pitchFamily="2" charset="77"/>
              </a:rPr>
              <a:t>confiance</a:t>
            </a:r>
            <a:r>
              <a:rPr lang="en-CA" sz="1200" b="1" dirty="0">
                <a:effectLst/>
                <a:latin typeface="Poppins" pitchFamily="2" charset="77"/>
              </a:rPr>
              <a:t> </a:t>
            </a:r>
            <a:r>
              <a:rPr lang="en-CA" sz="1200" b="1" dirty="0" err="1">
                <a:effectLst/>
                <a:latin typeface="Poppins" pitchFamily="2" charset="77"/>
              </a:rPr>
              <a:t>corporelle</a:t>
            </a:r>
            <a:endParaRPr lang="en-CA" sz="1200" dirty="0">
              <a:effectLst/>
              <a:latin typeface="Poppins" pitchFamily="2" charset="77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B2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826332" y="39614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C3DF7CA-FE07-0D0D-6A63-5D4EF74896B7}"/>
              </a:ext>
            </a:extLst>
          </p:cNvPr>
          <p:cNvGrpSpPr/>
          <p:nvPr/>
        </p:nvGrpSpPr>
        <p:grpSpPr>
          <a:xfrm>
            <a:off x="2218867" y="3633465"/>
            <a:ext cx="219808" cy="204515"/>
            <a:chOff x="2474049" y="4010847"/>
            <a:chExt cx="219808" cy="20451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7F3E5B-57E7-97AC-AEFD-920F77F8D198}"/>
                </a:ext>
              </a:extLst>
            </p:cNvPr>
            <p:cNvCxnSpPr>
              <a:cxnSpLocks/>
            </p:cNvCxnSpPr>
            <p:nvPr/>
          </p:nvCxnSpPr>
          <p:spPr>
            <a:xfrm>
              <a:off x="2474049" y="4010847"/>
              <a:ext cx="204021" cy="204515"/>
            </a:xfrm>
            <a:prstGeom prst="line">
              <a:avLst/>
            </a:prstGeom>
            <a:solidFill>
              <a:srgbClr val="0072CE"/>
            </a:solidFill>
            <a:ln w="25400" cap="rnd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01ACC82-9C77-25B7-4AAA-7D754052B8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4049" y="4010847"/>
              <a:ext cx="219808" cy="204515"/>
            </a:xfrm>
            <a:prstGeom prst="line">
              <a:avLst/>
            </a:prstGeom>
            <a:solidFill>
              <a:srgbClr val="0072CE"/>
            </a:solidFill>
            <a:ln w="25400" cap="rnd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8016911" y="243710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8303410" y="1930799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8E260B-78AF-E0C9-A509-EE3C7C679EDD}"/>
              </a:ext>
            </a:extLst>
          </p:cNvPr>
          <p:cNvSpPr/>
          <p:nvPr/>
        </p:nvSpPr>
        <p:spPr>
          <a:xfrm>
            <a:off x="7716311" y="2137920"/>
            <a:ext cx="133013" cy="133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AAC5848-EF88-D404-A2A6-885D59663C01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E627C4-215F-B96F-9412-78AB20D8A717}"/>
              </a:ext>
            </a:extLst>
          </p:cNvPr>
          <p:cNvSpPr txBox="1"/>
          <p:nvPr/>
        </p:nvSpPr>
        <p:spPr>
          <a:xfrm>
            <a:off x="361988" y="4111608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J’ai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</a:t>
            </a:r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confiance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| Séance 1 de 5</a:t>
            </a:r>
            <a:endParaRPr lang="en-CA" sz="1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riangle 10">
            <a:extLst>
              <a:ext uri="{FF2B5EF4-FFF2-40B4-BE49-F238E27FC236}">
                <a16:creationId xmlns:a16="http://schemas.microsoft.com/office/drawing/2014/main" id="{3072E283-AE12-FCC6-E33A-B2144E06332B}"/>
              </a:ext>
            </a:extLst>
          </p:cNvPr>
          <p:cNvSpPr/>
          <p:nvPr/>
        </p:nvSpPr>
        <p:spPr>
          <a:xfrm>
            <a:off x="4902636" y="349342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8426575" y="65693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7217352" y="16354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639320-402B-2AA7-B221-520B9C265225}"/>
              </a:ext>
            </a:extLst>
          </p:cNvPr>
          <p:cNvGrpSpPr/>
          <p:nvPr/>
        </p:nvGrpSpPr>
        <p:grpSpPr>
          <a:xfrm>
            <a:off x="7020612" y="1001984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6239E9-CDAB-096D-22FD-504F8C49BB6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D2EB6C8-8A87-4410-F763-53FC416EDE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7877246" y="135167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70712" y="594574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D'où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vient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la pression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1F54EE88-1FCE-B57E-A0C1-CE071AB326F5}"/>
              </a:ext>
            </a:extLst>
          </p:cNvPr>
          <p:cNvSpPr/>
          <p:nvPr/>
        </p:nvSpPr>
        <p:spPr>
          <a:xfrm flipH="1">
            <a:off x="1085230" y="2149303"/>
            <a:ext cx="1375200" cy="1148663"/>
          </a:xfrm>
          <a:prstGeom prst="round1Rect">
            <a:avLst/>
          </a:prstGeom>
          <a:blipFill dpi="0" rotWithShape="0">
            <a:blip r:embed="rId3"/>
            <a:srcRect/>
            <a:stretch>
              <a:fillRect l="288" t="-344" r="236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966E3538-6B6D-E553-18F7-7CBA834F61B9}"/>
              </a:ext>
            </a:extLst>
          </p:cNvPr>
          <p:cNvSpPr/>
          <p:nvPr/>
        </p:nvSpPr>
        <p:spPr>
          <a:xfrm flipV="1">
            <a:off x="2510609" y="2149302"/>
            <a:ext cx="1345688" cy="1148657"/>
          </a:xfrm>
          <a:prstGeom prst="round1Rect">
            <a:avLst/>
          </a:prstGeom>
          <a:blipFill dpi="0" rotWithShape="0">
            <a:blip r:embed="rId4"/>
            <a:srcRect/>
            <a:stretch>
              <a:fillRect l="-829" t="-344" r="-829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ound Single Corner Rectangle 25">
            <a:extLst>
              <a:ext uri="{FF2B5EF4-FFF2-40B4-BE49-F238E27FC236}">
                <a16:creationId xmlns:a16="http://schemas.microsoft.com/office/drawing/2014/main" id="{31F483A5-2248-CD95-E471-84B6D9C0C568}"/>
              </a:ext>
            </a:extLst>
          </p:cNvPr>
          <p:cNvSpPr>
            <a:spLocks/>
          </p:cNvSpPr>
          <p:nvPr/>
        </p:nvSpPr>
        <p:spPr>
          <a:xfrm flipH="1" flipV="1">
            <a:off x="1085970" y="3356012"/>
            <a:ext cx="2770327" cy="1148658"/>
          </a:xfrm>
          <a:prstGeom prst="round1Rect">
            <a:avLst/>
          </a:prstGeom>
          <a:blipFill dpi="0" rotWithShape="0">
            <a:blip r:embed="rId5"/>
            <a:srcRect/>
            <a:stretch>
              <a:fillRect l="-524" t="-37056" r="-946" b="-2591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ound Single Corner Rectangle 26">
            <a:extLst>
              <a:ext uri="{FF2B5EF4-FFF2-40B4-BE49-F238E27FC236}">
                <a16:creationId xmlns:a16="http://schemas.microsoft.com/office/drawing/2014/main" id="{0306741F-A7D6-477A-6050-13A5E28811F2}"/>
              </a:ext>
            </a:extLst>
          </p:cNvPr>
          <p:cNvSpPr/>
          <p:nvPr/>
        </p:nvSpPr>
        <p:spPr>
          <a:xfrm flipH="1">
            <a:off x="3908219" y="2149303"/>
            <a:ext cx="2629694" cy="1148663"/>
          </a:xfrm>
          <a:prstGeom prst="round1Rect">
            <a:avLst/>
          </a:prstGeom>
          <a:blipFill dpi="0" rotWithShape="0">
            <a:blip r:embed="rId6"/>
            <a:srcRect/>
            <a:stretch>
              <a:fillRect l="32" t="-37754" r="32" b="-377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Round Single Corner Rectangle 28">
            <a:extLst>
              <a:ext uri="{FF2B5EF4-FFF2-40B4-BE49-F238E27FC236}">
                <a16:creationId xmlns:a16="http://schemas.microsoft.com/office/drawing/2014/main" id="{554AE2E9-48FB-B79E-4300-3787C9D626BD}"/>
              </a:ext>
            </a:extLst>
          </p:cNvPr>
          <p:cNvSpPr/>
          <p:nvPr/>
        </p:nvSpPr>
        <p:spPr>
          <a:xfrm flipH="1" flipV="1">
            <a:off x="5156189" y="3356012"/>
            <a:ext cx="1374461" cy="1148658"/>
          </a:xfrm>
          <a:prstGeom prst="round1Rect">
            <a:avLst/>
          </a:prstGeom>
          <a:blipFill dpi="0" rotWithShape="0">
            <a:blip r:embed="rId7"/>
            <a:srcRect/>
            <a:stretch>
              <a:fillRect l="-13110" t="-344" r="-13110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0" name="Round Single Corner Rectangle 29">
            <a:extLst>
              <a:ext uri="{FF2B5EF4-FFF2-40B4-BE49-F238E27FC236}">
                <a16:creationId xmlns:a16="http://schemas.microsoft.com/office/drawing/2014/main" id="{5DC04F1D-437B-DACD-A491-1698415BE2BB}"/>
              </a:ext>
            </a:extLst>
          </p:cNvPr>
          <p:cNvSpPr/>
          <p:nvPr/>
        </p:nvSpPr>
        <p:spPr>
          <a:xfrm flipH="1" flipV="1">
            <a:off x="6588227" y="2149303"/>
            <a:ext cx="1517269" cy="2353949"/>
          </a:xfrm>
          <a:prstGeom prst="round1Rect">
            <a:avLst/>
          </a:prstGeom>
          <a:blipFill dpi="0" rotWithShape="0">
            <a:blip r:embed="rId8"/>
            <a:srcRect/>
            <a:stretch>
              <a:fillRect l="-102558" t="-344" r="-28364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1" name="Picture 30" descr="A group of people standing outside a building&#10;&#10;Description automatically generated with medium confidence">
            <a:extLst>
              <a:ext uri="{FF2B5EF4-FFF2-40B4-BE49-F238E27FC236}">
                <a16:creationId xmlns:a16="http://schemas.microsoft.com/office/drawing/2014/main" id="{47C89D1A-CFF4-1889-171A-8E91EA6D292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6" r="20801"/>
          <a:stretch/>
        </p:blipFill>
        <p:spPr>
          <a:xfrm>
            <a:off x="3902798" y="3361123"/>
            <a:ext cx="1195814" cy="11421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C5934B8-5F9D-113E-CF79-2E9EC2ED8B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12" y="-932901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48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54749619-44C6-A4BC-A7B0-C8B973C41482}"/>
              </a:ext>
            </a:extLst>
          </p:cNvPr>
          <p:cNvSpPr/>
          <p:nvPr/>
        </p:nvSpPr>
        <p:spPr>
          <a:xfrm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538910" y="492973"/>
            <a:ext cx="81309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Quelles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sont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les consequences de la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quête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liés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l’apparence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2894301" y="5670860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F9913F-0E11-79F9-005C-7640080ACA8A}"/>
              </a:ext>
            </a:extLst>
          </p:cNvPr>
          <p:cNvGrpSpPr/>
          <p:nvPr/>
        </p:nvGrpSpPr>
        <p:grpSpPr>
          <a:xfrm>
            <a:off x="2174332" y="5500988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C3B93E2-4012-DF55-447A-22066A9E4A2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CBA8430-1BBB-97FD-810D-F01621D368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4039378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7559396" y="3689457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7938104" y="169717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BE3A2-8631-1CE6-3B69-31FADC75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-1453332" y="1384439"/>
            <a:ext cx="3284150" cy="321975"/>
          </a:xfrm>
          <a:prstGeom prst="rect">
            <a:avLst/>
          </a:prstGeo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C6C96ADA-06FB-CB35-78E4-28FB35EAB91F}"/>
              </a:ext>
            </a:extLst>
          </p:cNvPr>
          <p:cNvSpPr/>
          <p:nvPr/>
        </p:nvSpPr>
        <p:spPr>
          <a:xfrm flipH="1">
            <a:off x="2529924" y="1969879"/>
            <a:ext cx="4084152" cy="2528234"/>
          </a:xfrm>
          <a:prstGeom prst="round2DiagRect">
            <a:avLst/>
          </a:prstGeom>
          <a:blipFill dpi="0" rotWithShape="0">
            <a:blip r:embed="rId4"/>
            <a:srcRect/>
            <a:stretch>
              <a:fillRect l="-224" t="-551" r="-406" b="-54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5C384BE9-79D1-5BBC-E77C-8CC13F00D534}"/>
              </a:ext>
            </a:extLst>
          </p:cNvPr>
          <p:cNvSpPr/>
          <p:nvPr/>
        </p:nvSpPr>
        <p:spPr>
          <a:xfrm rot="16200000">
            <a:off x="741887" y="2432705"/>
            <a:ext cx="2230032" cy="1502281"/>
          </a:xfrm>
          <a:prstGeom prst="round2SameRect">
            <a:avLst/>
          </a:prstGeom>
          <a:blipFill dpi="0" rotWithShape="0">
            <a:blip r:embed="rId3"/>
            <a:srcRect/>
            <a:stretch>
              <a:fillRect l="-324" r="-32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C480610-5F81-7610-974E-AB502230C434}"/>
              </a:ext>
            </a:extLst>
          </p:cNvPr>
          <p:cNvSpPr/>
          <p:nvPr/>
        </p:nvSpPr>
        <p:spPr>
          <a:xfrm flipH="1" flipV="1">
            <a:off x="-6983" y="0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58CAE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E4ED74-4F90-1165-ED73-4BE51AD5944E}"/>
              </a:ext>
            </a:extLst>
          </p:cNvPr>
          <p:cNvSpPr txBox="1"/>
          <p:nvPr/>
        </p:nvSpPr>
        <p:spPr>
          <a:xfrm>
            <a:off x="767511" y="594574"/>
            <a:ext cx="743668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peut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-on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résister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la pression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l’apparence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8" name="Donut 3">
            <a:extLst>
              <a:ext uri="{FF2B5EF4-FFF2-40B4-BE49-F238E27FC236}">
                <a16:creationId xmlns:a16="http://schemas.microsoft.com/office/drawing/2014/main" id="{D4688C14-1812-24AA-120C-30E38247AC1C}"/>
              </a:ext>
            </a:extLst>
          </p:cNvPr>
          <p:cNvSpPr/>
          <p:nvPr/>
        </p:nvSpPr>
        <p:spPr>
          <a:xfrm rot="5400000">
            <a:off x="8380701" y="318583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47F6A5-FAC1-B443-406D-25FDE00A75C6}"/>
              </a:ext>
            </a:extLst>
          </p:cNvPr>
          <p:cNvGrpSpPr/>
          <p:nvPr/>
        </p:nvGrpSpPr>
        <p:grpSpPr>
          <a:xfrm>
            <a:off x="8256071" y="4134749"/>
            <a:ext cx="219808" cy="204515"/>
            <a:chOff x="5016110" y="4186982"/>
            <a:chExt cx="219808" cy="20451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73EC9AE-D810-57B6-190C-074A6C9B4416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CB49B81-7DFD-0B41-88E8-307056587B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Plus 24">
            <a:extLst>
              <a:ext uri="{FF2B5EF4-FFF2-40B4-BE49-F238E27FC236}">
                <a16:creationId xmlns:a16="http://schemas.microsoft.com/office/drawing/2014/main" id="{B2F4F056-4949-917F-6F0F-F0ED67E389BE}"/>
              </a:ext>
            </a:extLst>
          </p:cNvPr>
          <p:cNvSpPr/>
          <p:nvPr/>
        </p:nvSpPr>
        <p:spPr>
          <a:xfrm flipH="1" flipV="1">
            <a:off x="7712743" y="309776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EB57D7C5-51A2-0DF9-2332-2E37CA8E3816}"/>
              </a:ext>
            </a:extLst>
          </p:cNvPr>
          <p:cNvSpPr/>
          <p:nvPr/>
        </p:nvSpPr>
        <p:spPr>
          <a:xfrm rot="5400000">
            <a:off x="8117323" y="86056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27" name="Round Single Corner Rectangle 26">
            <a:extLst>
              <a:ext uri="{FF2B5EF4-FFF2-40B4-BE49-F238E27FC236}">
                <a16:creationId xmlns:a16="http://schemas.microsoft.com/office/drawing/2014/main" id="{67E21E4F-EE15-D28D-288E-8537B11E8B04}"/>
              </a:ext>
            </a:extLst>
          </p:cNvPr>
          <p:cNvSpPr/>
          <p:nvPr/>
        </p:nvSpPr>
        <p:spPr>
          <a:xfrm flipV="1">
            <a:off x="4749749" y="2072105"/>
            <a:ext cx="3109731" cy="2234019"/>
          </a:xfrm>
          <a:prstGeom prst="round1Rect">
            <a:avLst/>
          </a:prstGeom>
          <a:blipFill dpi="0" rotWithShape="0">
            <a:blip r:embed="rId4"/>
            <a:srcRect/>
            <a:stretch>
              <a:fillRect l="-358" t="-5595" r="-358" b="-559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1" name="Picture 30" descr="A picture containing sky, outdoor, road&#10;&#10;Description automatically generated">
            <a:extLst>
              <a:ext uri="{FF2B5EF4-FFF2-40B4-BE49-F238E27FC236}">
                <a16:creationId xmlns:a16="http://schemas.microsoft.com/office/drawing/2014/main" id="{893D1528-DC8C-5424-7521-ADBDF42B1F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7" r="27481"/>
          <a:stretch/>
        </p:blipFill>
        <p:spPr>
          <a:xfrm>
            <a:off x="2659341" y="2069311"/>
            <a:ext cx="2039112" cy="22283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77F9FF-51DF-8CD6-DF3A-E14606D775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35" y="3041650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11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13</a:t>
            </a:fld>
            <a:endParaRPr lang="en-US" sz="800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3072E283-AE12-FCC6-E33A-B2144E06332B}"/>
              </a:ext>
            </a:extLst>
          </p:cNvPr>
          <p:cNvSpPr/>
          <p:nvPr/>
        </p:nvSpPr>
        <p:spPr>
          <a:xfrm>
            <a:off x="3825391" y="349342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8AC208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7101028" y="107482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2998187" y="243613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639320-402B-2AA7-B221-520B9C265225}"/>
              </a:ext>
            </a:extLst>
          </p:cNvPr>
          <p:cNvGrpSpPr/>
          <p:nvPr/>
        </p:nvGrpSpPr>
        <p:grpSpPr>
          <a:xfrm>
            <a:off x="1293263" y="2946710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6239E9-CDAB-096D-22FD-504F8C49BB6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D2EB6C8-8A87-4410-F763-53FC416EDE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581060" y="169181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11445" y="315174"/>
            <a:ext cx="719115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allez-vous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devenir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champion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ne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 de 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446652-EE77-81B2-3B6E-BF302CEFF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6" y="-879938"/>
            <a:ext cx="342055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AFCA41D-0208-471B-FA00-655DAC97F71A}"/>
              </a:ext>
            </a:extLst>
          </p:cNvPr>
          <p:cNvSpPr/>
          <p:nvPr/>
        </p:nvSpPr>
        <p:spPr>
          <a:xfrm flipH="1" flipV="1">
            <a:off x="4051686" y="2139817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Plus 4">
            <a:extLst>
              <a:ext uri="{FF2B5EF4-FFF2-40B4-BE49-F238E27FC236}">
                <a16:creationId xmlns:a16="http://schemas.microsoft.com/office/drawing/2014/main" id="{F434EAE5-3D41-B70D-0244-1DDCE461CF61}"/>
              </a:ext>
            </a:extLst>
          </p:cNvPr>
          <p:cNvSpPr/>
          <p:nvPr/>
        </p:nvSpPr>
        <p:spPr>
          <a:xfrm>
            <a:off x="2483826" y="305621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F0D8A2EF-BD4E-A8B2-98FC-D28D25209831}"/>
              </a:ext>
            </a:extLst>
          </p:cNvPr>
          <p:cNvSpPr/>
          <p:nvPr/>
        </p:nvSpPr>
        <p:spPr>
          <a:xfrm rot="5400000">
            <a:off x="939949" y="382993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3528A9-4ECA-837C-4CCD-A7509AC36109}"/>
              </a:ext>
            </a:extLst>
          </p:cNvPr>
          <p:cNvSpPr/>
          <p:nvPr/>
        </p:nvSpPr>
        <p:spPr>
          <a:xfrm flipH="1" flipV="1">
            <a:off x="1999340" y="251198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4C1A68-4A5E-42C0-750E-7F839BCD0601}"/>
              </a:ext>
            </a:extLst>
          </p:cNvPr>
          <p:cNvGrpSpPr/>
          <p:nvPr/>
        </p:nvGrpSpPr>
        <p:grpSpPr>
          <a:xfrm>
            <a:off x="3898385" y="2724150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0EE027-291D-D4F4-B274-069E8F20F08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8909F0-CAD3-4A24-CE10-BD33855EA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B661D23-10F5-C7C5-0A36-C08C588A6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308149" y="2144321"/>
            <a:ext cx="2703498" cy="265736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9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14C15A7-DEBC-8BAA-1033-D733C318C88B}"/>
              </a:ext>
            </a:extLst>
          </p:cNvPr>
          <p:cNvSpPr/>
          <p:nvPr/>
        </p:nvSpPr>
        <p:spPr>
          <a:xfrm>
            <a:off x="2565400" y="2578685"/>
            <a:ext cx="2002325" cy="2002325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D5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C2238CD7-675F-3534-4245-F49111F13CEB}"/>
              </a:ext>
            </a:extLst>
          </p:cNvPr>
          <p:cNvSpPr txBox="1">
            <a:spLocks/>
          </p:cNvSpPr>
          <p:nvPr/>
        </p:nvSpPr>
        <p:spPr>
          <a:xfrm>
            <a:off x="2645865" y="2836331"/>
            <a:ext cx="1841465" cy="1601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apprendre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apprécier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choses chez nous et chez les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ne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liées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aujourd'hui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965093" y="1940611"/>
            <a:ext cx="1937747" cy="1937747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168313" y="2254972"/>
            <a:ext cx="1566419" cy="14131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 pression 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avoir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certaine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vient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du monde qui nous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entoure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4541672" y="1555171"/>
            <a:ext cx="2232248" cy="2232248"/>
          </a:xfrm>
          <a:prstGeom prst="ellipse">
            <a:avLst/>
          </a:prstGeom>
          <a:solidFill>
            <a:srgbClr val="58CAE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6414536" y="2330407"/>
            <a:ext cx="2232248" cy="2232248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4724400" y="1753252"/>
            <a:ext cx="1896533" cy="2086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Essayer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correspondre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aux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idéaux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liés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nous fait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perdre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du temps et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l’argent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plus de nous faire vivre des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émotions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négatives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6578600" y="2621273"/>
            <a:ext cx="1888067" cy="1959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pression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liée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nous nous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mettons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nous-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mêmes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 les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épaules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que nous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faisons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subir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aux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325415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Félicitations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23E16AE-4D30-3CB9-A3CB-4AFCC4DA2361}"/>
              </a:ext>
            </a:extLst>
          </p:cNvPr>
          <p:cNvSpPr/>
          <p:nvPr/>
        </p:nvSpPr>
        <p:spPr>
          <a:xfrm rot="-60000" flipV="1">
            <a:off x="1065091" y="1192955"/>
            <a:ext cx="2880000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192863" y="1865336"/>
            <a:ext cx="4597401" cy="164833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85BC9-6BCA-B1C4-AB46-A02E0ABF25C6}"/>
              </a:ext>
            </a:extLst>
          </p:cNvPr>
          <p:cNvSpPr txBox="1"/>
          <p:nvPr/>
        </p:nvSpPr>
        <p:spPr>
          <a:xfrm>
            <a:off x="980236" y="4028720"/>
            <a:ext cx="600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Rejoins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réseau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travers le Canada :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forceinterieure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063EA2-CD38-678B-9BDE-4F83A1FD6C77}"/>
              </a:ext>
            </a:extLst>
          </p:cNvPr>
          <p:cNvSpPr txBox="1"/>
          <p:nvPr/>
        </p:nvSpPr>
        <p:spPr>
          <a:xfrm>
            <a:off x="2427315" y="2064989"/>
            <a:ext cx="420208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venons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premier des cinq formations du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»!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faire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7" grpId="0" animBg="1"/>
      <p:bldP spid="21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on the floor&#10;&#10;Description automatically generated with medium confidence">
            <a:extLst>
              <a:ext uri="{FF2B5EF4-FFF2-40B4-BE49-F238E27FC236}">
                <a16:creationId xmlns:a16="http://schemas.microsoft.com/office/drawing/2014/main" id="{D606092E-028B-2D76-ECAD-31FCE25A57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0833" y="2017060"/>
            <a:ext cx="5133203" cy="26917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1556011"/>
            <a:ext cx="3638479" cy="2082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800"/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Poser des questions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800"/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lorsqu’ils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parlent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800"/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Respecter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différences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800"/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Préserver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confidentialité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ts val="1800"/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Participer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autant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qu’on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envie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Entente de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groupe</a:t>
            </a:r>
            <a:endParaRPr lang="en-US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098975" y="29525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Freeform 14">
            <a:extLst>
              <a:ext uri="{FF2B5EF4-FFF2-40B4-BE49-F238E27FC236}">
                <a16:creationId xmlns:a16="http://schemas.microsoft.com/office/drawing/2014/main" id="{AF6E40F7-B58A-8F1C-2501-38BA8D90EEDF}"/>
              </a:ext>
            </a:extLst>
          </p:cNvPr>
          <p:cNvSpPr/>
          <p:nvPr/>
        </p:nvSpPr>
        <p:spPr>
          <a:xfrm rot="-60000" flipV="1">
            <a:off x="1127595" y="1207580"/>
            <a:ext cx="3951010" cy="115340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670333" y="15917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27405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8B7A2F-0426-B2FC-892C-B1FCF5E10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8" y="-2347613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3"/>
            <a:ext cx="6059352" cy="1028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88000"/>
              </a:lnSpc>
              <a:buNone/>
            </a:pP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Qu'allons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apprendre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aujourd’hui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2196536"/>
            <a:ext cx="7394403" cy="2210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400" indent="-230400"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Qui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-nous?</a:t>
            </a:r>
          </a:p>
          <a:p>
            <a:pPr marL="230400" indent="-230400"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idéaux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qu’est-ce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c’est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30400" indent="-230400"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D’où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vient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la pression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30400" indent="-230400"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Quelles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conséquences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quête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idéaux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Comment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-on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résister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la pression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006433" y="168089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352EC0B-673D-E6E0-0CF8-04C5FE0C0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1" y="-1735067"/>
            <a:ext cx="342055" cy="5143500"/>
          </a:xfrm>
          <a:prstGeom prst="rect">
            <a:avLst/>
          </a:prstGeom>
        </p:spPr>
      </p:pic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551826" y="272773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6672992" y="204561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>
            <a:extLst>
              <a:ext uri="{FF2B5EF4-FFF2-40B4-BE49-F238E27FC236}">
                <a16:creationId xmlns:a16="http://schemas.microsoft.com/office/drawing/2014/main" id="{D3DB1389-C775-FD21-1E42-F7F443B9B60D}"/>
              </a:ext>
            </a:extLst>
          </p:cNvPr>
          <p:cNvSpPr/>
          <p:nvPr/>
        </p:nvSpPr>
        <p:spPr>
          <a:xfrm flipH="1"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708046"/>
            <a:ext cx="653324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qu’est-ce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c’est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Plus 30">
            <a:extLst>
              <a:ext uri="{FF2B5EF4-FFF2-40B4-BE49-F238E27FC236}">
                <a16:creationId xmlns:a16="http://schemas.microsoft.com/office/drawing/2014/main" id="{41A7CA13-A015-0472-8BA5-18C656926C73}"/>
              </a:ext>
            </a:extLst>
          </p:cNvPr>
          <p:cNvSpPr/>
          <p:nvPr/>
        </p:nvSpPr>
        <p:spPr>
          <a:xfrm>
            <a:off x="8161319" y="69495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3ED582-57CA-E40E-B788-221A7DFC918F}"/>
              </a:ext>
            </a:extLst>
          </p:cNvPr>
          <p:cNvSpPr txBox="1"/>
          <p:nvPr/>
        </p:nvSpPr>
        <p:spPr>
          <a:xfrm>
            <a:off x="982681" y="391092"/>
            <a:ext cx="32146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400" b="1" dirty="0" err="1">
                <a:latin typeface="Poppins" pitchFamily="2" charset="77"/>
                <a:cs typeface="Poppins" pitchFamily="2" charset="77"/>
              </a:rPr>
              <a:t>Évalue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tes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connaissances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: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6310EA5-BAD3-4CC8-9430-67799D5D8071}"/>
              </a:ext>
            </a:extLst>
          </p:cNvPr>
          <p:cNvSpPr/>
          <p:nvPr/>
        </p:nvSpPr>
        <p:spPr>
          <a:xfrm>
            <a:off x="870570" y="285134"/>
            <a:ext cx="2779537" cy="462116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D173EE-CD27-1F23-9D7F-C7F8A3E744B5}"/>
              </a:ext>
            </a:extLst>
          </p:cNvPr>
          <p:cNvGrpSpPr/>
          <p:nvPr/>
        </p:nvGrpSpPr>
        <p:grpSpPr>
          <a:xfrm>
            <a:off x="1079292" y="1968165"/>
            <a:ext cx="314191" cy="2186915"/>
            <a:chOff x="1175851" y="1840349"/>
            <a:chExt cx="314191" cy="218691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2B2DFBD-095C-364F-7B32-38041DA3B3B3}"/>
                </a:ext>
              </a:extLst>
            </p:cNvPr>
            <p:cNvGrpSpPr/>
            <p:nvPr/>
          </p:nvGrpSpPr>
          <p:grpSpPr>
            <a:xfrm>
              <a:off x="1175851" y="3688710"/>
              <a:ext cx="309166" cy="338554"/>
              <a:chOff x="1030151" y="3733927"/>
              <a:chExt cx="309166" cy="33855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DDCAF382-8B6C-40E7-DED8-7597F347B5EA}"/>
                  </a:ext>
                </a:extLst>
              </p:cNvPr>
              <p:cNvSpPr/>
              <p:nvPr/>
            </p:nvSpPr>
            <p:spPr>
              <a:xfrm>
                <a:off x="1036895" y="3758362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58E5A3F-DB19-C27C-14DF-4D9F17C930E4}"/>
                  </a:ext>
                </a:extLst>
              </p:cNvPr>
              <p:cNvSpPr txBox="1"/>
              <p:nvPr/>
            </p:nvSpPr>
            <p:spPr>
              <a:xfrm>
                <a:off x="1030151" y="3733927"/>
                <a:ext cx="27111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08D1F2E-732C-53DA-BEDA-095758FC5646}"/>
                </a:ext>
              </a:extLst>
            </p:cNvPr>
            <p:cNvGrpSpPr/>
            <p:nvPr/>
          </p:nvGrpSpPr>
          <p:grpSpPr>
            <a:xfrm>
              <a:off x="1177571" y="3077476"/>
              <a:ext cx="312471" cy="338554"/>
              <a:chOff x="1026846" y="3107621"/>
              <a:chExt cx="312471" cy="338554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C028982-2599-8DDE-B11D-6A232604C42D}"/>
                  </a:ext>
                </a:extLst>
              </p:cNvPr>
              <p:cNvSpPr/>
              <p:nvPr/>
            </p:nvSpPr>
            <p:spPr>
              <a:xfrm>
                <a:off x="1036895" y="3132287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176A4AE-F42D-5E36-1116-08819208D6B4}"/>
                  </a:ext>
                </a:extLst>
              </p:cNvPr>
              <p:cNvSpPr txBox="1"/>
              <p:nvPr/>
            </p:nvSpPr>
            <p:spPr>
              <a:xfrm>
                <a:off x="1026846" y="3107621"/>
                <a:ext cx="29451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27B9BD5-B171-A1AD-6285-4E54C8C750E7}"/>
                </a:ext>
              </a:extLst>
            </p:cNvPr>
            <p:cNvGrpSpPr/>
            <p:nvPr/>
          </p:nvGrpSpPr>
          <p:grpSpPr>
            <a:xfrm>
              <a:off x="1175852" y="2463346"/>
              <a:ext cx="309167" cy="338554"/>
              <a:chOff x="1030150" y="2473395"/>
              <a:chExt cx="309167" cy="33855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19701D0-0EF1-A6D6-3D8E-B869C4760DE6}"/>
                  </a:ext>
                </a:extLst>
              </p:cNvPr>
              <p:cNvSpPr/>
              <p:nvPr/>
            </p:nvSpPr>
            <p:spPr>
              <a:xfrm>
                <a:off x="1036895" y="2497975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ACF37A-F0AC-6F0C-DBEA-225C2BAC7214}"/>
                  </a:ext>
                </a:extLst>
              </p:cNvPr>
              <p:cNvSpPr txBox="1"/>
              <p:nvPr/>
            </p:nvSpPr>
            <p:spPr>
              <a:xfrm>
                <a:off x="1030150" y="2473395"/>
                <a:ext cx="25101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4160A15-D4BE-03FC-461F-069148351626}"/>
                </a:ext>
              </a:extLst>
            </p:cNvPr>
            <p:cNvGrpSpPr/>
            <p:nvPr/>
          </p:nvGrpSpPr>
          <p:grpSpPr>
            <a:xfrm>
              <a:off x="1175851" y="1840349"/>
              <a:ext cx="314191" cy="338554"/>
              <a:chOff x="1025126" y="1845373"/>
              <a:chExt cx="314191" cy="33855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0A6A8F6-D535-6318-6CA7-DE0B17DA7B96}"/>
                  </a:ext>
                </a:extLst>
              </p:cNvPr>
              <p:cNvSpPr/>
              <p:nvPr/>
            </p:nvSpPr>
            <p:spPr>
              <a:xfrm>
                <a:off x="1036895" y="1880138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765A443-3D09-2E10-F4E8-57BE0988F3E4}"/>
                  </a:ext>
                </a:extLst>
              </p:cNvPr>
              <p:cNvSpPr txBox="1"/>
              <p:nvPr/>
            </p:nvSpPr>
            <p:spPr>
              <a:xfrm>
                <a:off x="1025126" y="1845373"/>
                <a:ext cx="28116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" name="Round Same Side Corner Rectangle 22">
            <a:extLst>
              <a:ext uri="{FF2B5EF4-FFF2-40B4-BE49-F238E27FC236}">
                <a16:creationId xmlns:a16="http://schemas.microsoft.com/office/drawing/2014/main" id="{413B3185-E0EC-A86A-A57C-FCBF6A8AD206}"/>
              </a:ext>
            </a:extLst>
          </p:cNvPr>
          <p:cNvSpPr/>
          <p:nvPr/>
        </p:nvSpPr>
        <p:spPr>
          <a:xfrm>
            <a:off x="5825328" y="1823815"/>
            <a:ext cx="2599542" cy="1307364"/>
          </a:xfrm>
          <a:prstGeom prst="round2SameRect">
            <a:avLst/>
          </a:prstGeom>
          <a:blipFill dpi="0" rotWithShape="0">
            <a:blip r:embed="rId3"/>
            <a:srcRect/>
            <a:stretch>
              <a:fillRect l="-4009" r="-400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D2A042A0-5953-90E7-A2C4-43889A39A9EC}"/>
              </a:ext>
            </a:extLst>
          </p:cNvPr>
          <p:cNvSpPr/>
          <p:nvPr/>
        </p:nvSpPr>
        <p:spPr>
          <a:xfrm flipV="1">
            <a:off x="7101111" y="3168757"/>
            <a:ext cx="1323759" cy="1288502"/>
          </a:xfrm>
          <a:prstGeom prst="round1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 Diagonal Corner Rectangle 24">
            <a:extLst>
              <a:ext uri="{FF2B5EF4-FFF2-40B4-BE49-F238E27FC236}">
                <a16:creationId xmlns:a16="http://schemas.microsoft.com/office/drawing/2014/main" id="{3D4FE185-A1B7-EC2E-20DA-EB367BC6AA1C}"/>
              </a:ext>
            </a:extLst>
          </p:cNvPr>
          <p:cNvSpPr/>
          <p:nvPr/>
        </p:nvSpPr>
        <p:spPr>
          <a:xfrm>
            <a:off x="5825328" y="3168756"/>
            <a:ext cx="1225650" cy="1288503"/>
          </a:xfrm>
          <a:prstGeom prst="round2DiagRect">
            <a:avLst/>
          </a:prstGeom>
          <a:blipFill>
            <a:blip r:embed="rId5"/>
            <a:stretch>
              <a:fillRect t="-1688" b="-16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Donut 3">
            <a:extLst>
              <a:ext uri="{FF2B5EF4-FFF2-40B4-BE49-F238E27FC236}">
                <a16:creationId xmlns:a16="http://schemas.microsoft.com/office/drawing/2014/main" id="{EBF2B187-560A-D694-7E21-B4D33A0CF319}"/>
              </a:ext>
            </a:extLst>
          </p:cNvPr>
          <p:cNvSpPr/>
          <p:nvPr/>
        </p:nvSpPr>
        <p:spPr>
          <a:xfrm rot="5400000">
            <a:off x="8515350" y="243710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075D579-030A-55CE-4AC0-121AE51B9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104521"/>
            <a:ext cx="279400" cy="4203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B0E5FD-A04D-C54E-CCA3-CD93DE635D88}"/>
              </a:ext>
            </a:extLst>
          </p:cNvPr>
          <p:cNvSpPr txBox="1"/>
          <p:nvPr/>
        </p:nvSpPr>
        <p:spPr>
          <a:xfrm>
            <a:off x="1421196" y="1973527"/>
            <a:ext cx="4723965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Sentir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beau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belle que ton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meilleur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ami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meilleure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amie.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Savoir que ton corps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assez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bonne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santé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réussir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un test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forme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physique.</a:t>
            </a:r>
          </a:p>
          <a:p>
            <a:pPr marR="12258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Croire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que ton corps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bien que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le corps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n’importe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qui</a:t>
            </a:r>
            <a:r>
              <a:rPr lang="en-CA" sz="1600" spc="-2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63865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sentir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l’aise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dans ton corps, pour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qu’il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faire et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dont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il 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l’air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758B204A-E0EB-39C8-441F-149334AAF3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3" t="13818" r="9499" b="5671"/>
          <a:stretch/>
        </p:blipFill>
        <p:spPr>
          <a:xfrm>
            <a:off x="5967521" y="1236338"/>
            <a:ext cx="2362408" cy="3941030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43393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244801" y="3923966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6107032" y="43727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565071" y="70783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-1456661" y="1183401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B3C26C-4FFE-0C3B-1352-38E58CA9F007}"/>
              </a:ext>
            </a:extLst>
          </p:cNvPr>
          <p:cNvGrpSpPr/>
          <p:nvPr/>
        </p:nvGrpSpPr>
        <p:grpSpPr>
          <a:xfrm>
            <a:off x="1079292" y="3732509"/>
            <a:ext cx="309166" cy="338554"/>
            <a:chOff x="1030151" y="3733927"/>
            <a:chExt cx="309166" cy="338554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270148C-F866-178B-6F86-7B92C05D7EE7}"/>
                </a:ext>
              </a:extLst>
            </p:cNvPr>
            <p:cNvSpPr/>
            <p:nvPr/>
          </p:nvSpPr>
          <p:spPr>
            <a:xfrm>
              <a:off x="1036895" y="3758362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476C9EE-41B2-B4D1-B50E-AF99042771E3}"/>
                </a:ext>
              </a:extLst>
            </p:cNvPr>
            <p:cNvSpPr txBox="1"/>
            <p:nvPr/>
          </p:nvSpPr>
          <p:spPr>
            <a:xfrm>
              <a:off x="1030151" y="3733927"/>
              <a:ext cx="2711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94DEE7F-B21F-0A91-5CF4-ABC9557DABA4}"/>
              </a:ext>
            </a:extLst>
          </p:cNvPr>
          <p:cNvGrpSpPr/>
          <p:nvPr/>
        </p:nvGrpSpPr>
        <p:grpSpPr>
          <a:xfrm>
            <a:off x="1081012" y="3122594"/>
            <a:ext cx="312471" cy="338554"/>
            <a:chOff x="1026846" y="3107621"/>
            <a:chExt cx="312471" cy="338554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BC2ADBB-EF06-7175-3B58-D5319A78C575}"/>
                </a:ext>
              </a:extLst>
            </p:cNvPr>
            <p:cNvSpPr/>
            <p:nvPr/>
          </p:nvSpPr>
          <p:spPr>
            <a:xfrm>
              <a:off x="1036895" y="3132287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87E30EF-9676-6533-7A3E-930C7181829E}"/>
                </a:ext>
              </a:extLst>
            </p:cNvPr>
            <p:cNvSpPr txBox="1"/>
            <p:nvPr/>
          </p:nvSpPr>
          <p:spPr>
            <a:xfrm>
              <a:off x="1026846" y="3107621"/>
              <a:ext cx="2945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F73DA04-7273-7466-2F6B-432FEDC04005}"/>
              </a:ext>
            </a:extLst>
          </p:cNvPr>
          <p:cNvGrpSpPr/>
          <p:nvPr/>
        </p:nvGrpSpPr>
        <p:grpSpPr>
          <a:xfrm>
            <a:off x="1079293" y="2508932"/>
            <a:ext cx="309167" cy="338554"/>
            <a:chOff x="1030150" y="2473395"/>
            <a:chExt cx="309167" cy="338554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36C1033-1021-5131-9553-2408BFD94338}"/>
                </a:ext>
              </a:extLst>
            </p:cNvPr>
            <p:cNvSpPr/>
            <p:nvPr/>
          </p:nvSpPr>
          <p:spPr>
            <a:xfrm>
              <a:off x="1036895" y="2497975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718D66C-4B73-62AF-5F6C-FCEDD05DEE3E}"/>
                </a:ext>
              </a:extLst>
            </p:cNvPr>
            <p:cNvSpPr txBox="1"/>
            <p:nvPr/>
          </p:nvSpPr>
          <p:spPr>
            <a:xfrm>
              <a:off x="1030150" y="2473395"/>
              <a:ext cx="2510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12DFAB2-A327-155C-F08F-0D08830194D7}"/>
              </a:ext>
            </a:extLst>
          </p:cNvPr>
          <p:cNvGrpSpPr/>
          <p:nvPr/>
        </p:nvGrpSpPr>
        <p:grpSpPr>
          <a:xfrm>
            <a:off x="1079292" y="1879677"/>
            <a:ext cx="314191" cy="338554"/>
            <a:chOff x="1025126" y="1845373"/>
            <a:chExt cx="314191" cy="338554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DD3542D-E832-012A-AC98-D1F54F9A2456}"/>
                </a:ext>
              </a:extLst>
            </p:cNvPr>
            <p:cNvSpPr/>
            <p:nvPr/>
          </p:nvSpPr>
          <p:spPr>
            <a:xfrm>
              <a:off x="1036895" y="1880138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0F90B17-6AAE-1003-068C-7BA1A06D816A}"/>
                </a:ext>
              </a:extLst>
            </p:cNvPr>
            <p:cNvSpPr txBox="1"/>
            <p:nvPr/>
          </p:nvSpPr>
          <p:spPr>
            <a:xfrm>
              <a:off x="1025126" y="1845373"/>
              <a:ext cx="28116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33F896D-35DC-43D7-C56E-B9AC96FF176B}"/>
              </a:ext>
            </a:extLst>
          </p:cNvPr>
          <p:cNvSpPr txBox="1"/>
          <p:nvPr/>
        </p:nvSpPr>
        <p:spPr>
          <a:xfrm>
            <a:off x="982681" y="391092"/>
            <a:ext cx="32146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400" b="1" dirty="0" err="1">
                <a:latin typeface="Poppins" pitchFamily="2" charset="77"/>
                <a:cs typeface="Poppins" pitchFamily="2" charset="77"/>
              </a:rPr>
              <a:t>Évalue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tes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connaissances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: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FF91728-CF6B-C0BA-FC41-A63149E4CF7E}"/>
              </a:ext>
            </a:extLst>
          </p:cNvPr>
          <p:cNvSpPr/>
          <p:nvPr/>
        </p:nvSpPr>
        <p:spPr>
          <a:xfrm>
            <a:off x="870570" y="285134"/>
            <a:ext cx="2779537" cy="462116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C4CE5D-F6DD-E460-4C1D-04A08E54D234}"/>
              </a:ext>
            </a:extLst>
          </p:cNvPr>
          <p:cNvSpPr txBox="1"/>
          <p:nvPr/>
        </p:nvSpPr>
        <p:spPr>
          <a:xfrm>
            <a:off x="970711" y="727710"/>
            <a:ext cx="697375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qu’est-ce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c’est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D54C32-2958-3DFD-C96D-A9998B6C353E}"/>
              </a:ext>
            </a:extLst>
          </p:cNvPr>
          <p:cNvSpPr txBox="1"/>
          <p:nvPr/>
        </p:nvSpPr>
        <p:spPr>
          <a:xfrm>
            <a:off x="1421197" y="1885039"/>
            <a:ext cx="489111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dont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nous nous sentons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l’intérieur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de nous-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mêmes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notre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société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notre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culture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présente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comme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idéale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dont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choisissons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paraître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de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habiller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et de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exprimer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63865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en-CA" sz="1600" spc="-3" dirty="0" err="1">
                <a:latin typeface="Arial" panose="020B0604020202020204" pitchFamily="34" charset="0"/>
                <a:cs typeface="Arial" panose="020B0604020202020204" pitchFamily="34" charset="0"/>
              </a:rPr>
              <a:t>règles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 sur la </a:t>
            </a:r>
            <a:r>
              <a:rPr lang="en-CA" sz="1600" spc="-3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spc="-3" dirty="0" err="1">
                <a:latin typeface="Arial" panose="020B0604020202020204" pitchFamily="34" charset="0"/>
                <a:cs typeface="Arial" panose="020B0604020202020204" pitchFamily="34" charset="0"/>
              </a:rPr>
              <a:t>s’habiller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 pour tout </a:t>
            </a:r>
            <a:b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le monde.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>
            <a:extLst>
              <a:ext uri="{FF2B5EF4-FFF2-40B4-BE49-F238E27FC236}">
                <a16:creationId xmlns:a16="http://schemas.microsoft.com/office/drawing/2014/main" id="{D3DB1389-C775-FD21-1E42-F7F443B9B60D}"/>
              </a:ext>
            </a:extLst>
          </p:cNvPr>
          <p:cNvSpPr/>
          <p:nvPr/>
        </p:nvSpPr>
        <p:spPr>
          <a:xfrm flipH="1"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330FF77-D389-5D1C-2188-CDFDD08E33D8}"/>
              </a:ext>
            </a:extLst>
          </p:cNvPr>
          <p:cNvGrpSpPr/>
          <p:nvPr/>
        </p:nvGrpSpPr>
        <p:grpSpPr>
          <a:xfrm>
            <a:off x="6013504" y="1957585"/>
            <a:ext cx="2693463" cy="2461573"/>
            <a:chOff x="6013504" y="1822177"/>
            <a:chExt cx="2883317" cy="2635082"/>
          </a:xfrm>
        </p:grpSpPr>
        <p:sp>
          <p:nvSpPr>
            <p:cNvPr id="6" name="Round Single Corner Rectangle 5">
              <a:extLst>
                <a:ext uri="{FF2B5EF4-FFF2-40B4-BE49-F238E27FC236}">
                  <a16:creationId xmlns:a16="http://schemas.microsoft.com/office/drawing/2014/main" id="{EF4F7A5E-21FD-D440-CC90-5DD3A873F2BD}"/>
                </a:ext>
              </a:extLst>
            </p:cNvPr>
            <p:cNvSpPr/>
            <p:nvPr/>
          </p:nvSpPr>
          <p:spPr>
            <a:xfrm flipH="1" flipV="1">
              <a:off x="6013504" y="1822177"/>
              <a:ext cx="1441865" cy="2635082"/>
            </a:xfrm>
            <a:prstGeom prst="round1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 Single Corner Rectangle 6">
              <a:extLst>
                <a:ext uri="{FF2B5EF4-FFF2-40B4-BE49-F238E27FC236}">
                  <a16:creationId xmlns:a16="http://schemas.microsoft.com/office/drawing/2014/main" id="{A424B402-CEC0-0030-6424-B2E56FDB9D6D}"/>
                </a:ext>
              </a:extLst>
            </p:cNvPr>
            <p:cNvSpPr/>
            <p:nvPr/>
          </p:nvSpPr>
          <p:spPr>
            <a:xfrm flipV="1">
              <a:off x="7454956" y="1822177"/>
              <a:ext cx="1441865" cy="2635082"/>
            </a:xfrm>
            <a:prstGeom prst="round1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Plus 30">
            <a:extLst>
              <a:ext uri="{FF2B5EF4-FFF2-40B4-BE49-F238E27FC236}">
                <a16:creationId xmlns:a16="http://schemas.microsoft.com/office/drawing/2014/main" id="{41A7CA13-A015-0472-8BA5-18C656926C73}"/>
              </a:ext>
            </a:extLst>
          </p:cNvPr>
          <p:cNvSpPr/>
          <p:nvPr/>
        </p:nvSpPr>
        <p:spPr>
          <a:xfrm>
            <a:off x="6342305" y="35254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Donut 3">
            <a:extLst>
              <a:ext uri="{FF2B5EF4-FFF2-40B4-BE49-F238E27FC236}">
                <a16:creationId xmlns:a16="http://schemas.microsoft.com/office/drawing/2014/main" id="{EBF2B187-560A-D694-7E21-B4D33A0CF319}"/>
              </a:ext>
            </a:extLst>
          </p:cNvPr>
          <p:cNvSpPr/>
          <p:nvPr/>
        </p:nvSpPr>
        <p:spPr>
          <a:xfrm rot="5400000">
            <a:off x="4727098" y="410192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90EDD4-C58E-3533-1833-B905D58B5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1" y="-1735067"/>
            <a:ext cx="342055" cy="51435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A2F0536-1141-A737-65C7-0FB9D65C1657}"/>
              </a:ext>
            </a:extLst>
          </p:cNvPr>
          <p:cNvGrpSpPr/>
          <p:nvPr/>
        </p:nvGrpSpPr>
        <p:grpSpPr>
          <a:xfrm>
            <a:off x="1079292" y="3930294"/>
            <a:ext cx="309166" cy="338554"/>
            <a:chOff x="1030151" y="3733927"/>
            <a:chExt cx="309166" cy="338554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6CAF3DD-5267-1C07-D76A-4805A9965619}"/>
                </a:ext>
              </a:extLst>
            </p:cNvPr>
            <p:cNvSpPr/>
            <p:nvPr/>
          </p:nvSpPr>
          <p:spPr>
            <a:xfrm>
              <a:off x="1036895" y="3758362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F69C4C4-3578-1EE2-BE3A-BC6F5DED5BB5}"/>
                </a:ext>
              </a:extLst>
            </p:cNvPr>
            <p:cNvSpPr txBox="1"/>
            <p:nvPr/>
          </p:nvSpPr>
          <p:spPr>
            <a:xfrm>
              <a:off x="1030151" y="3733927"/>
              <a:ext cx="2711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220C04F-6D33-4E70-DB68-A40ABB704845}"/>
              </a:ext>
            </a:extLst>
          </p:cNvPr>
          <p:cNvGrpSpPr/>
          <p:nvPr/>
        </p:nvGrpSpPr>
        <p:grpSpPr>
          <a:xfrm>
            <a:off x="1081012" y="3321073"/>
            <a:ext cx="312471" cy="338554"/>
            <a:chOff x="1026846" y="3107621"/>
            <a:chExt cx="312471" cy="33855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F1DDE24-8738-066E-F8A3-9940D9FC00FD}"/>
                </a:ext>
              </a:extLst>
            </p:cNvPr>
            <p:cNvSpPr/>
            <p:nvPr/>
          </p:nvSpPr>
          <p:spPr>
            <a:xfrm>
              <a:off x="1036895" y="3132287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C0DB581-5298-4809-631A-098442932CAC}"/>
                </a:ext>
              </a:extLst>
            </p:cNvPr>
            <p:cNvSpPr txBox="1"/>
            <p:nvPr/>
          </p:nvSpPr>
          <p:spPr>
            <a:xfrm>
              <a:off x="1026846" y="3107621"/>
              <a:ext cx="2945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CBF5A9A-D4F9-3BF0-C018-A2DE6F9C25C4}"/>
              </a:ext>
            </a:extLst>
          </p:cNvPr>
          <p:cNvGrpSpPr/>
          <p:nvPr/>
        </p:nvGrpSpPr>
        <p:grpSpPr>
          <a:xfrm>
            <a:off x="1079293" y="2460454"/>
            <a:ext cx="309167" cy="338554"/>
            <a:chOff x="1030150" y="2473395"/>
            <a:chExt cx="309167" cy="338554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C9EB7B1-6A25-223E-7C92-C52EC33A81F3}"/>
                </a:ext>
              </a:extLst>
            </p:cNvPr>
            <p:cNvSpPr/>
            <p:nvPr/>
          </p:nvSpPr>
          <p:spPr>
            <a:xfrm>
              <a:off x="1036895" y="2497975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4031ED0-8B05-58A4-6995-6C20C21643EF}"/>
                </a:ext>
              </a:extLst>
            </p:cNvPr>
            <p:cNvSpPr txBox="1"/>
            <p:nvPr/>
          </p:nvSpPr>
          <p:spPr>
            <a:xfrm>
              <a:off x="1030150" y="2473395"/>
              <a:ext cx="25101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7258B0-0031-4D3C-8566-2684EB584FB9}"/>
              </a:ext>
            </a:extLst>
          </p:cNvPr>
          <p:cNvGrpSpPr/>
          <p:nvPr/>
        </p:nvGrpSpPr>
        <p:grpSpPr>
          <a:xfrm>
            <a:off x="1079292" y="1840349"/>
            <a:ext cx="314191" cy="338554"/>
            <a:chOff x="1025126" y="1845373"/>
            <a:chExt cx="314191" cy="338554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5953B1C-5B8B-7D2F-FC92-B276FB18CFCF}"/>
                </a:ext>
              </a:extLst>
            </p:cNvPr>
            <p:cNvSpPr/>
            <p:nvPr/>
          </p:nvSpPr>
          <p:spPr>
            <a:xfrm>
              <a:off x="1036895" y="1880138"/>
              <a:ext cx="302422" cy="302422"/>
            </a:xfrm>
            <a:prstGeom prst="ellipse">
              <a:avLst/>
            </a:prstGeom>
            <a:solidFill>
              <a:srgbClr val="DC00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9BF6CD-8C94-68E1-302E-7979EE0E8489}"/>
                </a:ext>
              </a:extLst>
            </p:cNvPr>
            <p:cNvSpPr txBox="1"/>
            <p:nvPr/>
          </p:nvSpPr>
          <p:spPr>
            <a:xfrm>
              <a:off x="1025126" y="1845373"/>
              <a:ext cx="28116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24000" marR="456057" indent="-324000">
                <a:spcBef>
                  <a:spcPts val="100"/>
                </a:spcBef>
                <a:spcAft>
                  <a:spcPts val="1000"/>
                </a:spcAft>
                <a:buClr>
                  <a:srgbClr val="FFFFFF"/>
                </a:buClr>
                <a:buSzPct val="80000"/>
                <a:tabLst>
                  <a:tab pos="308610" algn="l"/>
                </a:tabLst>
              </a:pPr>
              <a:r>
                <a: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CA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61D9363-A008-5E4B-9C54-F26204A4B1FA}"/>
              </a:ext>
            </a:extLst>
          </p:cNvPr>
          <p:cNvSpPr txBox="1"/>
          <p:nvPr/>
        </p:nvSpPr>
        <p:spPr>
          <a:xfrm>
            <a:off x="982681" y="391092"/>
            <a:ext cx="32146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400" b="1" dirty="0" err="1">
                <a:latin typeface="Poppins" pitchFamily="2" charset="77"/>
                <a:cs typeface="Poppins" pitchFamily="2" charset="77"/>
              </a:rPr>
              <a:t>Évalue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tes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400" b="1" dirty="0" err="1">
                <a:latin typeface="Poppins" pitchFamily="2" charset="77"/>
                <a:cs typeface="Poppins" pitchFamily="2" charset="77"/>
              </a:rPr>
              <a:t>connaissances</a:t>
            </a:r>
            <a:r>
              <a:rPr lang="en-CA" sz="1400" b="1" dirty="0">
                <a:latin typeface="Poppins" pitchFamily="2" charset="77"/>
                <a:cs typeface="Poppins" pitchFamily="2" charset="77"/>
              </a:rPr>
              <a:t> :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A35184AB-7D93-FFF2-E936-9A93AE353D9E}"/>
              </a:ext>
            </a:extLst>
          </p:cNvPr>
          <p:cNvSpPr/>
          <p:nvPr/>
        </p:nvSpPr>
        <p:spPr>
          <a:xfrm>
            <a:off x="870570" y="285134"/>
            <a:ext cx="2779537" cy="462116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C6749E-9DA6-5209-8559-DC11EA7B0C59}"/>
              </a:ext>
            </a:extLst>
          </p:cNvPr>
          <p:cNvSpPr txBox="1"/>
          <p:nvPr/>
        </p:nvSpPr>
        <p:spPr>
          <a:xfrm>
            <a:off x="970711" y="727710"/>
            <a:ext cx="752982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La pression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qu’est-ce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c’est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65A443-3D09-2E10-F4E8-57BE0988F3E4}"/>
              </a:ext>
            </a:extLst>
          </p:cNvPr>
          <p:cNvSpPr txBox="1"/>
          <p:nvPr/>
        </p:nvSpPr>
        <p:spPr>
          <a:xfrm>
            <a:off x="1439466" y="1845711"/>
            <a:ext cx="4436548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La pression que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ressentons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paraître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certaine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souhait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de « bien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paraître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 »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qui nous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attirera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des compliments de la part des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 –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ami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(e)s,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famille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, etc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Essayer de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paraître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et de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s’habiller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imite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l’allure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d’autres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14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CA" sz="1600" spc="-2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Toutes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réponses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ci-dessus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722181" y="753599"/>
            <a:ext cx="3140111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façonnée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par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société</a:t>
            </a:r>
            <a:endParaRPr lang="en-US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2121918" y="341687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8248072" y="49436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6926328" y="78097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113489-C17D-1868-2BB4-94746DA460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3761074"/>
              </p:ext>
            </p:extLst>
          </p:nvPr>
        </p:nvGraphicFramePr>
        <p:xfrm>
          <a:off x="3848870" y="1563396"/>
          <a:ext cx="4259484" cy="331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6E62FF89-CC19-3F0B-0746-569125626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5" y="-708357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2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" y="4375465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4311030" y="1582555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8291687" y="276736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565071" y="70783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67903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0E0193-E318-DD2D-BB6F-8C00DBBF091D}"/>
              </a:ext>
            </a:extLst>
          </p:cNvPr>
          <p:cNvSpPr txBox="1"/>
          <p:nvPr/>
        </p:nvSpPr>
        <p:spPr>
          <a:xfrm>
            <a:off x="970712" y="594573"/>
            <a:ext cx="522136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Définir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endParaRPr lang="en-US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0D5C7BB2-5B52-F91F-F3C3-4EE73F64E3D8}"/>
              </a:ext>
            </a:extLst>
          </p:cNvPr>
          <p:cNvSpPr txBox="1">
            <a:spLocks/>
          </p:cNvSpPr>
          <p:nvPr/>
        </p:nvSpPr>
        <p:spPr>
          <a:xfrm>
            <a:off x="990647" y="1923277"/>
            <a:ext cx="3979286" cy="254520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/>
              <a:t>Comment </a:t>
            </a:r>
            <a:r>
              <a:rPr lang="en-US" sz="1600" dirty="0" err="1"/>
              <a:t>décririez-vous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/>
              <a:t>« la femme </a:t>
            </a:r>
            <a:r>
              <a:rPr lang="en-US" sz="1600" dirty="0" err="1"/>
              <a:t>parfaite</a:t>
            </a:r>
            <a:r>
              <a:rPr lang="en-US" sz="1600" dirty="0"/>
              <a:t> »?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Co</a:t>
            </a:r>
            <a:r>
              <a:rPr lang="en-US" sz="1600" dirty="0"/>
              <a:t>mment </a:t>
            </a:r>
            <a:r>
              <a:rPr lang="en-US" sz="1600" dirty="0" err="1"/>
              <a:t>décririez-vous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/>
              <a:t>« </a:t>
            </a:r>
            <a:r>
              <a:rPr lang="en-US" sz="1600" dirty="0" err="1"/>
              <a:t>l’homme</a:t>
            </a:r>
            <a:r>
              <a:rPr lang="en-US" sz="1600" dirty="0"/>
              <a:t> parfait »?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/>
              <a:t>Qui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exclu</a:t>
            </a:r>
            <a:r>
              <a:rPr lang="en-US" sz="1600" dirty="0"/>
              <a:t> de </a:t>
            </a:r>
            <a:r>
              <a:rPr lang="en-US" sz="1600" dirty="0" err="1"/>
              <a:t>ces</a:t>
            </a:r>
            <a:r>
              <a:rPr lang="en-US" sz="1600" dirty="0"/>
              <a:t> deux </a:t>
            </a:r>
            <a:r>
              <a:rPr lang="en-US" sz="1600" dirty="0" err="1"/>
              <a:t>idéaux</a:t>
            </a:r>
            <a:r>
              <a:rPr lang="en-US" sz="1600" dirty="0">
                <a:cs typeface="Arial" panose="020B0604020202020204" pitchFamily="34" charset="0"/>
              </a:rPr>
              <a:t>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Dans </a:t>
            </a:r>
            <a:r>
              <a:rPr lang="en-US" sz="1600" dirty="0"/>
              <a:t>quelle </a:t>
            </a:r>
            <a:r>
              <a:rPr lang="en-US" sz="1600" dirty="0" err="1"/>
              <a:t>mesure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-il </a:t>
            </a:r>
            <a:r>
              <a:rPr lang="en-US" sz="1600" dirty="0" err="1"/>
              <a:t>réaliste</a:t>
            </a:r>
            <a:r>
              <a:rPr lang="en-US" sz="1600" dirty="0"/>
              <a:t> pour </a:t>
            </a:r>
            <a:r>
              <a:rPr lang="en-US" sz="1600" dirty="0" err="1"/>
              <a:t>une</a:t>
            </a:r>
            <a:r>
              <a:rPr lang="en-US" sz="1600" dirty="0"/>
              <a:t> </a:t>
            </a:r>
            <a:r>
              <a:rPr lang="en-US" sz="1600" dirty="0" err="1"/>
              <a:t>personne</a:t>
            </a:r>
            <a:r>
              <a:rPr lang="en-US" sz="1600" dirty="0"/>
              <a:t> de </a:t>
            </a:r>
            <a:r>
              <a:rPr lang="en-US" sz="1600" dirty="0" err="1"/>
              <a:t>correspondre</a:t>
            </a:r>
            <a:r>
              <a:rPr lang="en-US" sz="1600" dirty="0"/>
              <a:t> </a:t>
            </a:r>
            <a:r>
              <a:rPr lang="en-US" sz="1600" dirty="0" err="1"/>
              <a:t>à</a:t>
            </a:r>
            <a:r>
              <a:rPr lang="en-US" sz="1600" dirty="0"/>
              <a:t> </a:t>
            </a:r>
            <a:r>
              <a:rPr lang="en-US" sz="1600" dirty="0" err="1"/>
              <a:t>ces</a:t>
            </a:r>
            <a:r>
              <a:rPr lang="en-US" sz="1600" dirty="0"/>
              <a:t> </a:t>
            </a:r>
            <a:r>
              <a:rPr lang="en-US" sz="1600" dirty="0" err="1"/>
              <a:t>idéaux</a:t>
            </a:r>
            <a:r>
              <a:rPr lang="en-US" sz="1600" dirty="0"/>
              <a:t> </a:t>
            </a:r>
            <a:r>
              <a:rPr lang="en-US" sz="1600" dirty="0" err="1"/>
              <a:t>liés</a:t>
            </a:r>
            <a:r>
              <a:rPr lang="en-US" sz="1600" dirty="0"/>
              <a:t> </a:t>
            </a:r>
            <a:r>
              <a:rPr lang="en-US" sz="1600" dirty="0" err="1"/>
              <a:t>à</a:t>
            </a:r>
            <a:r>
              <a:rPr lang="en-US" sz="1600" dirty="0"/>
              <a:t> </a:t>
            </a:r>
            <a:r>
              <a:rPr lang="en-US" sz="1600" dirty="0" err="1"/>
              <a:t>l’apparence</a:t>
            </a:r>
            <a:r>
              <a:rPr lang="en-US" sz="16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66F75E8-B848-F5C1-843B-77E0785B10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056" y="1818795"/>
            <a:ext cx="2667369" cy="266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25" grpId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476512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1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601133" y="594574"/>
            <a:ext cx="76877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Les gens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essaient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souvent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d’atteindre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l’apparence</a:t>
            </a:r>
            <a:endParaRPr lang="en-US" sz="3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63826" y="1448560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78A71E-BBA3-1818-4C6A-806E75609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  <p:pic>
        <p:nvPicPr>
          <p:cNvPr id="4" name="Online Media 3" descr="Une chose par Dove | Aidez à rehausser l'estime de soi des jeunes filles">
            <a:hlinkClick r:id="" action="ppaction://media"/>
            <a:extLst>
              <a:ext uri="{FF2B5EF4-FFF2-40B4-BE49-F238E27FC236}">
                <a16:creationId xmlns:a16="http://schemas.microsoft.com/office/drawing/2014/main" id="{6C5B70E2-EC53-6379-BA78-70FC0B36F01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14577" y="1691305"/>
            <a:ext cx="5141244" cy="290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0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542002C5-D7BC-4205-93E4-88F5BE0EC1FE}"/>
</file>

<file path=customXml/itemProps2.xml><?xml version="1.0" encoding="utf-8"?>
<ds:datastoreItem xmlns:ds="http://schemas.openxmlformats.org/officeDocument/2006/customXml" ds:itemID="{F12B24DE-E0D6-4A28-8497-3A59D2459467}"/>
</file>

<file path=customXml/itemProps3.xml><?xml version="1.0" encoding="utf-8"?>
<ds:datastoreItem xmlns:ds="http://schemas.openxmlformats.org/officeDocument/2006/customXml" ds:itemID="{FB046C17-A10F-4AEB-9F65-C24AFDED0363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1378</TotalTime>
  <Words>797</Words>
  <Application>Microsoft Macintosh PowerPoint</Application>
  <PresentationFormat>On-screen Show (16:9)</PresentationFormat>
  <Paragraphs>111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246</cp:revision>
  <dcterms:created xsi:type="dcterms:W3CDTF">2024-03-03T19:11:08Z</dcterms:created>
  <dcterms:modified xsi:type="dcterms:W3CDTF">2024-04-24T17:42:03Z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