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76" r:id="rId4"/>
    <p:sldId id="277" r:id="rId5"/>
    <p:sldId id="259" r:id="rId6"/>
    <p:sldId id="282" r:id="rId7"/>
    <p:sldId id="287" r:id="rId8"/>
    <p:sldId id="288" r:id="rId9"/>
    <p:sldId id="289" r:id="rId10"/>
    <p:sldId id="284" r:id="rId11"/>
    <p:sldId id="285" r:id="rId12"/>
    <p:sldId id="286" r:id="rId13"/>
    <p:sldId id="275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CE"/>
    <a:srgbClr val="CBBEDE"/>
    <a:srgbClr val="DC0080"/>
    <a:srgbClr val="FFD500"/>
    <a:srgbClr val="6E4A8D"/>
    <a:srgbClr val="FFF2B2"/>
    <a:srgbClr val="58CAE7"/>
    <a:srgbClr val="8AC208"/>
    <a:srgbClr val="8ADAEE"/>
    <a:srgbClr val="DBE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537"/>
    <p:restoredTop sz="93779"/>
  </p:normalViewPr>
  <p:slideViewPr>
    <p:cSldViewPr snapToGrid="0">
      <p:cViewPr varScale="1">
        <p:scale>
          <a:sx n="117" d="100"/>
          <a:sy n="117" d="100"/>
        </p:scale>
        <p:origin x="176" y="45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1.xml"/><Relationship Id="rId3" Type="http://schemas.openxmlformats.org/officeDocument/2006/relationships/slide" Target="slides/slide6.xml"/><Relationship Id="rId7" Type="http://schemas.openxmlformats.org/officeDocument/2006/relationships/slide" Target="slides/slide10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9.xml"/><Relationship Id="rId5" Type="http://schemas.openxmlformats.org/officeDocument/2006/relationships/slide" Target="slides/slide8.xml"/><Relationship Id="rId10" Type="http://schemas.openxmlformats.org/officeDocument/2006/relationships/slide" Target="slides/slide13.xml"/><Relationship Id="rId4" Type="http://schemas.openxmlformats.org/officeDocument/2006/relationships/slide" Target="slides/slide7.xml"/><Relationship Id="rId9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F445875-BF77-7E4B-A9B0-CEF16A9E16FB}" type="datetimeFigureOut">
              <a:rPr lang="en-US" smtClean="0"/>
              <a:pPr/>
              <a:t>4/24/24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2E58215-887E-0A48-9CFB-7FD8E63FB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4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017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567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876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1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2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2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3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359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246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003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472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421A2-0F2D-D043-9664-7FDA8C547B50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06369-5AC2-6642-B81C-5DFCCF175A9D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2D78-2CB3-1744-A913-7E775AFF6266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6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83A2-6528-414C-8FA8-AFDA44B8465B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2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ADB17-5F06-5C4A-8C02-D1518EF2B834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C4790-1DA7-3E4A-AD83-08C2E46AB28D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3FBE-7EF0-DD47-ADAE-AC045064EFDF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2AABE-13BE-4A4F-9EC8-9C5F245B2EBD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06EB-E2F6-2047-88F1-F816200F0097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BEEF-1D79-8040-B091-721ED6AAE2B1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85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FAD9-FA8B-874B-8DD5-A926A46F388B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B4844AD-285D-7942-A71C-8C6548A49C30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Plan International Canada - J'ai Confiance - Séance 4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E9EF791-C2C3-1B49-8D35-B3AD029675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7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emf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YVD_--CVZaU?feature=oembed" TargetMode="External"/><Relationship Id="rId5" Type="http://schemas.openxmlformats.org/officeDocument/2006/relationships/image" Target="../media/image16.emf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GC4FY3uiB_s?feature=oembed" TargetMode="External"/><Relationship Id="rId5" Type="http://schemas.openxmlformats.org/officeDocument/2006/relationships/image" Target="../media/image18.emf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DZws4w6foEU?feature=oembed" TargetMode="External"/><Relationship Id="rId5" Type="http://schemas.openxmlformats.org/officeDocument/2006/relationships/image" Target="../media/image6.emf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bM7PfzSt2-Y?feature=oembed" TargetMode="External"/><Relationship Id="rId5" Type="http://schemas.openxmlformats.org/officeDocument/2006/relationships/image" Target="../media/image21.em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A4997426-F1A7-5735-6509-92D15673A1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" t="13727" b="11769"/>
          <a:stretch/>
        </p:blipFill>
        <p:spPr>
          <a:xfrm>
            <a:off x="-6711" y="797484"/>
            <a:ext cx="9155650" cy="4266951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3EA843B3-5CE5-C51A-7459-AE3D3FA01A0F}"/>
              </a:ext>
            </a:extLst>
          </p:cNvPr>
          <p:cNvSpPr/>
          <p:nvPr/>
        </p:nvSpPr>
        <p:spPr>
          <a:xfrm>
            <a:off x="-4100" y="3487784"/>
            <a:ext cx="9827369" cy="1667924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Donut 3">
            <a:extLst>
              <a:ext uri="{FF2B5EF4-FFF2-40B4-BE49-F238E27FC236}">
                <a16:creationId xmlns:a16="http://schemas.microsoft.com/office/drawing/2014/main" id="{CA82AEB8-CF69-FB9F-80E2-13EC7F748628}"/>
              </a:ext>
            </a:extLst>
          </p:cNvPr>
          <p:cNvSpPr/>
          <p:nvPr/>
        </p:nvSpPr>
        <p:spPr>
          <a:xfrm rot="5400000">
            <a:off x="-825029" y="1573845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Donut 3">
            <a:extLst>
              <a:ext uri="{FF2B5EF4-FFF2-40B4-BE49-F238E27FC236}">
                <a16:creationId xmlns:a16="http://schemas.microsoft.com/office/drawing/2014/main" id="{13250FFB-2D21-80F6-DFE7-BCAEA6FB964C}"/>
              </a:ext>
            </a:extLst>
          </p:cNvPr>
          <p:cNvSpPr/>
          <p:nvPr/>
        </p:nvSpPr>
        <p:spPr>
          <a:xfrm rot="5400000">
            <a:off x="2513330" y="3582542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5" name="Donut 3">
            <a:extLst>
              <a:ext uri="{FF2B5EF4-FFF2-40B4-BE49-F238E27FC236}">
                <a16:creationId xmlns:a16="http://schemas.microsoft.com/office/drawing/2014/main" id="{6231FF83-CCFE-0A24-F068-14269C5E743A}"/>
              </a:ext>
            </a:extLst>
          </p:cNvPr>
          <p:cNvSpPr/>
          <p:nvPr/>
        </p:nvSpPr>
        <p:spPr>
          <a:xfrm rot="5400000">
            <a:off x="537249" y="1086845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7" name="Plus 16">
            <a:extLst>
              <a:ext uri="{FF2B5EF4-FFF2-40B4-BE49-F238E27FC236}">
                <a16:creationId xmlns:a16="http://schemas.microsoft.com/office/drawing/2014/main" id="{5E6E4EC8-6B28-7FF7-ADE6-C7C8282087B5}"/>
              </a:ext>
            </a:extLst>
          </p:cNvPr>
          <p:cNvSpPr/>
          <p:nvPr/>
        </p:nvSpPr>
        <p:spPr>
          <a:xfrm>
            <a:off x="939705" y="1341918"/>
            <a:ext cx="241300" cy="24209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" name="Picture 2" descr="A flag with red rectangles&#10;&#10;Description automatically generated">
            <a:extLst>
              <a:ext uri="{FF2B5EF4-FFF2-40B4-BE49-F238E27FC236}">
                <a16:creationId xmlns:a16="http://schemas.microsoft.com/office/drawing/2014/main" id="{1ACE3EFD-4796-9175-5D0D-ADA01E9EE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0872" y="0"/>
            <a:ext cx="5723128" cy="791845"/>
          </a:xfrm>
          <a:prstGeom prst="rect">
            <a:avLst/>
          </a:prstGeom>
        </p:spPr>
      </p:pic>
      <p:sp>
        <p:nvSpPr>
          <p:cNvPr id="13" name="Round Single Corner Rectangle 12">
            <a:extLst>
              <a:ext uri="{FF2B5EF4-FFF2-40B4-BE49-F238E27FC236}">
                <a16:creationId xmlns:a16="http://schemas.microsoft.com/office/drawing/2014/main" id="{CE59B209-F145-9F80-D258-72177B7ACCF4}"/>
              </a:ext>
            </a:extLst>
          </p:cNvPr>
          <p:cNvSpPr/>
          <p:nvPr/>
        </p:nvSpPr>
        <p:spPr>
          <a:xfrm>
            <a:off x="7436420" y="3993818"/>
            <a:ext cx="1389946" cy="1159307"/>
          </a:xfrm>
          <a:prstGeom prst="round1Rect">
            <a:avLst/>
          </a:prstGeom>
          <a:solidFill>
            <a:srgbClr val="CBBE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D7F591-12E9-D2DE-40D9-A7F1E3C807AD}"/>
              </a:ext>
            </a:extLst>
          </p:cNvPr>
          <p:cNvSpPr txBox="1"/>
          <p:nvPr/>
        </p:nvSpPr>
        <p:spPr>
          <a:xfrm>
            <a:off x="7486638" y="4087170"/>
            <a:ext cx="1352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200" b="1" dirty="0">
                <a:effectLst/>
                <a:latin typeface="Poppins" pitchFamily="2" charset="77"/>
              </a:rPr>
              <a:t>Atelier </a:t>
            </a:r>
            <a:r>
              <a:rPr lang="en-CA" sz="1200" b="1" dirty="0" err="1">
                <a:effectLst/>
                <a:latin typeface="Poppins" pitchFamily="2" charset="77"/>
              </a:rPr>
              <a:t>scolaires</a:t>
            </a:r>
            <a:r>
              <a:rPr lang="en-CA" sz="1200" b="1" dirty="0">
                <a:effectLst/>
                <a:latin typeface="Poppins" pitchFamily="2" charset="77"/>
              </a:rPr>
              <a:t> pour la </a:t>
            </a:r>
            <a:r>
              <a:rPr lang="en-CA" sz="1200" b="1" dirty="0" err="1">
                <a:effectLst/>
                <a:latin typeface="Poppins" pitchFamily="2" charset="77"/>
              </a:rPr>
              <a:t>confiance</a:t>
            </a:r>
            <a:r>
              <a:rPr lang="en-CA" sz="1200" b="1" dirty="0">
                <a:effectLst/>
                <a:latin typeface="Poppins" pitchFamily="2" charset="77"/>
              </a:rPr>
              <a:t> </a:t>
            </a:r>
            <a:r>
              <a:rPr lang="en-CA" sz="1200" b="1" dirty="0" err="1">
                <a:effectLst/>
                <a:latin typeface="Poppins" pitchFamily="2" charset="77"/>
              </a:rPr>
              <a:t>corporelle</a:t>
            </a:r>
            <a:endParaRPr lang="en-CA" sz="1200" dirty="0">
              <a:effectLst/>
              <a:latin typeface="Poppins" pitchFamily="2" charset="77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C95F1CFC-023D-4817-BB1E-DC649D00F140}"/>
              </a:ext>
            </a:extLst>
          </p:cNvPr>
          <p:cNvSpPr/>
          <p:nvPr/>
        </p:nvSpPr>
        <p:spPr>
          <a:xfrm rot="21448881" flipV="1">
            <a:off x="7561242" y="4915483"/>
            <a:ext cx="912963" cy="46502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  <a:gd name="connsiteX0" fmla="*/ 0 w 3537679"/>
              <a:gd name="connsiteY0" fmla="*/ 239843 h 290952"/>
              <a:gd name="connsiteX1" fmla="*/ 2154042 w 3537679"/>
              <a:gd name="connsiteY1" fmla="*/ 274118 h 290952"/>
              <a:gd name="connsiteX2" fmla="*/ 3537679 w 3537679"/>
              <a:gd name="connsiteY2" fmla="*/ 0 h 290952"/>
              <a:gd name="connsiteX3" fmla="*/ 3537679 w 3537679"/>
              <a:gd name="connsiteY3" fmla="*/ 0 h 290952"/>
              <a:gd name="connsiteX0" fmla="*/ 0 w 3537679"/>
              <a:gd name="connsiteY0" fmla="*/ 239843 h 278961"/>
              <a:gd name="connsiteX1" fmla="*/ 1835504 w 3537679"/>
              <a:gd name="connsiteY1" fmla="*/ 257880 h 278961"/>
              <a:gd name="connsiteX2" fmla="*/ 3537679 w 3537679"/>
              <a:gd name="connsiteY2" fmla="*/ 0 h 278961"/>
              <a:gd name="connsiteX3" fmla="*/ 3537679 w 3537679"/>
              <a:gd name="connsiteY3" fmla="*/ 0 h 278961"/>
              <a:gd name="connsiteX0" fmla="*/ -1 w 3996657"/>
              <a:gd name="connsiteY0" fmla="*/ 237296 h 277998"/>
              <a:gd name="connsiteX1" fmla="*/ 2294482 w 3996657"/>
              <a:gd name="connsiteY1" fmla="*/ 257880 h 277998"/>
              <a:gd name="connsiteX2" fmla="*/ 3996657 w 3996657"/>
              <a:gd name="connsiteY2" fmla="*/ 0 h 277998"/>
              <a:gd name="connsiteX3" fmla="*/ 3996657 w 3996657"/>
              <a:gd name="connsiteY3" fmla="*/ 0 h 2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657" h="277998">
                <a:moveTo>
                  <a:pt x="-1" y="237296"/>
                </a:moveTo>
                <a:cubicBezTo>
                  <a:pt x="1046812" y="272273"/>
                  <a:pt x="1628372" y="297429"/>
                  <a:pt x="2294482" y="257880"/>
                </a:cubicBezTo>
                <a:cubicBezTo>
                  <a:pt x="2960592" y="218331"/>
                  <a:pt x="3996657" y="0"/>
                  <a:pt x="3996657" y="0"/>
                </a:cubicBezTo>
                <a:lnTo>
                  <a:pt x="3996657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052FD-0D34-EA32-4814-96358179721D}"/>
              </a:ext>
            </a:extLst>
          </p:cNvPr>
          <p:cNvSpPr txBox="1"/>
          <p:nvPr/>
        </p:nvSpPr>
        <p:spPr>
          <a:xfrm>
            <a:off x="327073" y="3921458"/>
            <a:ext cx="58361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3200" b="1" dirty="0" err="1">
                <a:solidFill>
                  <a:srgbClr val="0072CE"/>
                </a:solidFill>
                <a:latin typeface="Poppins ExtraBold" pitchFamily="2" charset="77"/>
                <a:cs typeface="Poppins ExtraBold" pitchFamily="2" charset="77"/>
              </a:rPr>
              <a:t>Bannir</a:t>
            </a:r>
            <a:r>
              <a:rPr lang="en-CA" sz="3200" b="1" dirty="0">
                <a:solidFill>
                  <a:srgbClr val="0072CE"/>
                </a:solidFill>
                <a:latin typeface="Poppins ExtraBold" pitchFamily="2" charset="77"/>
                <a:cs typeface="Poppins ExtraBold" pitchFamily="2" charset="77"/>
              </a:rPr>
              <a:t> les conversations sur le physique</a:t>
            </a:r>
            <a:endParaRPr lang="en-US" sz="3200" b="1" dirty="0">
              <a:solidFill>
                <a:srgbClr val="0072CE"/>
              </a:solidFill>
              <a:latin typeface="Poppins ExtraBold" pitchFamily="2" charset="77"/>
              <a:cs typeface="Poppins ExtraBold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B7FEA5-4F98-7BF3-F53C-34ED9913E0E1}"/>
              </a:ext>
            </a:extLst>
          </p:cNvPr>
          <p:cNvSpPr txBox="1"/>
          <p:nvPr/>
        </p:nvSpPr>
        <p:spPr>
          <a:xfrm>
            <a:off x="3670903" y="4614826"/>
            <a:ext cx="29146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b="1" dirty="0" err="1">
                <a:solidFill>
                  <a:srgbClr val="0072CE"/>
                </a:solidFill>
                <a:effectLst/>
                <a:latin typeface="Poppins" pitchFamily="2" charset="77"/>
              </a:rPr>
              <a:t>J’ai</a:t>
            </a:r>
            <a:r>
              <a:rPr lang="en-CA" sz="1400" b="1" dirty="0">
                <a:solidFill>
                  <a:srgbClr val="0072CE"/>
                </a:solidFill>
                <a:effectLst/>
                <a:latin typeface="Poppins" pitchFamily="2" charset="77"/>
              </a:rPr>
              <a:t> </a:t>
            </a:r>
            <a:r>
              <a:rPr lang="en-CA" sz="1400" b="1" dirty="0" err="1">
                <a:solidFill>
                  <a:srgbClr val="0072CE"/>
                </a:solidFill>
                <a:effectLst/>
                <a:latin typeface="Poppins" pitchFamily="2" charset="77"/>
              </a:rPr>
              <a:t>confiance</a:t>
            </a:r>
            <a:r>
              <a:rPr lang="en-CA" sz="1400" b="1" dirty="0">
                <a:solidFill>
                  <a:srgbClr val="0072CE"/>
                </a:solidFill>
                <a:effectLst/>
                <a:latin typeface="Poppins" pitchFamily="2" charset="77"/>
              </a:rPr>
              <a:t> | Séance 4 de 5</a:t>
            </a:r>
            <a:endParaRPr lang="en-CA" sz="1400" dirty="0">
              <a:solidFill>
                <a:srgbClr val="0072CE"/>
              </a:solidFill>
              <a:effectLst/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5471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2194560"/>
            <a:ext cx="9157965" cy="2997200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6" name="Round Diagonal Corner Rectangle 35">
            <a:extLst>
              <a:ext uri="{FF2B5EF4-FFF2-40B4-BE49-F238E27FC236}">
                <a16:creationId xmlns:a16="http://schemas.microsoft.com/office/drawing/2014/main" id="{5205445C-D9E8-2D7C-E61A-903D7539631D}"/>
              </a:ext>
            </a:extLst>
          </p:cNvPr>
          <p:cNvSpPr/>
          <p:nvPr/>
        </p:nvSpPr>
        <p:spPr>
          <a:xfrm flipV="1">
            <a:off x="522517" y="1552679"/>
            <a:ext cx="8077200" cy="2854033"/>
          </a:xfrm>
          <a:prstGeom prst="round2DiagRect">
            <a:avLst/>
          </a:prstGeom>
          <a:solidFill>
            <a:schemeClr val="bg1"/>
          </a:solidFill>
          <a:ln w="16510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10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829197" y="442173"/>
            <a:ext cx="7544639" cy="97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8000"/>
              </a:lnSpc>
            </a:pP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2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pouvons</a:t>
            </a: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2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bannir</a:t>
            </a:r>
            <a:r>
              <a:rPr lang="en-US" sz="32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les conversations sur le physique?</a:t>
            </a:r>
            <a:endParaRPr lang="en-GB" sz="32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8182686" y="443958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667750" y="1058744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205198" y="264242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156E9C-12EF-1164-61FE-BD186DCD692B}"/>
              </a:ext>
            </a:extLst>
          </p:cNvPr>
          <p:cNvSpPr txBox="1"/>
          <p:nvPr/>
        </p:nvSpPr>
        <p:spPr>
          <a:xfrm>
            <a:off x="703415" y="1687743"/>
            <a:ext cx="1212467" cy="2400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CA" sz="1200" b="1" dirty="0" err="1">
                <a:effectLst/>
                <a:latin typeface="Arial" panose="020B0604020202020204" pitchFamily="34" charset="0"/>
              </a:rPr>
              <a:t>Scénario</a:t>
            </a:r>
            <a:r>
              <a:rPr lang="en-CA" sz="1200" b="1" dirty="0">
                <a:effectLst/>
                <a:latin typeface="Arial" panose="020B0604020202020204" pitchFamily="34" charset="0"/>
              </a:rPr>
              <a:t> 1 :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>
                <a:effectLst/>
                <a:latin typeface="Arial" panose="020B0604020202020204" pitchFamily="34" charset="0"/>
              </a:rPr>
              <a:t>Ton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ami</a:t>
            </a:r>
            <a:r>
              <a:rPr lang="en-CA" sz="1200" dirty="0">
                <a:effectLst/>
                <a:latin typeface="Arial" panose="020B0604020202020204" pitchFamily="34" charset="0"/>
              </a:rPr>
              <a:t>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publie</a:t>
            </a:r>
            <a:r>
              <a:rPr lang="en-CA" sz="1200" dirty="0">
                <a:effectLst/>
                <a:latin typeface="Arial" panose="020B0604020202020204" pitchFamily="34" charset="0"/>
              </a:rPr>
              <a:t> </a:t>
            </a:r>
          </a:p>
          <a:p>
            <a:r>
              <a:rPr lang="en-CA" sz="1200" dirty="0">
                <a:effectLst/>
                <a:latin typeface="Arial" panose="020B0604020202020204" pitchFamily="34" charset="0"/>
              </a:rPr>
              <a:t>un selfie au gym avec la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légende</a:t>
            </a:r>
            <a:r>
              <a:rPr lang="en-CA" sz="1200" dirty="0">
                <a:effectLst/>
                <a:latin typeface="Arial" panose="020B0604020202020204" pitchFamily="34" charset="0"/>
              </a:rPr>
              <a:t> :</a:t>
            </a:r>
          </a:p>
          <a:p>
            <a:endParaRPr lang="en-CA" sz="1200" dirty="0">
              <a:effectLst/>
              <a:latin typeface="Arial" panose="020B0604020202020204" pitchFamily="34" charset="0"/>
            </a:endParaRPr>
          </a:p>
          <a:p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A : </a:t>
            </a:r>
          </a:p>
          <a:p>
            <a:r>
              <a:rPr lang="en-CA" sz="1200" i="1" dirty="0">
                <a:effectLst/>
                <a:latin typeface="Arial" panose="020B0604020202020204" pitchFamily="34" charset="0"/>
              </a:rPr>
              <a:t>Je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travaille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fort sur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mon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#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corpsderêve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.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L’été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s’en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vient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!</a:t>
            </a:r>
            <a:endParaRPr lang="en-CA" sz="1200" dirty="0">
              <a:effectLst/>
              <a:latin typeface="Arial" panose="020B0604020202020204" pitchFamily="34" charset="0"/>
            </a:endParaRPr>
          </a:p>
          <a:p>
            <a:endParaRPr lang="en-CA" sz="1200" b="1" dirty="0">
              <a:solidFill>
                <a:srgbClr val="0072CE"/>
              </a:solidFill>
              <a:effectLst/>
              <a:latin typeface="Arial" panose="020B0604020202020204" pitchFamily="34" charset="0"/>
            </a:endParaRPr>
          </a:p>
          <a:p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La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</a:b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B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répond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..</a:t>
            </a:r>
            <a:endParaRPr lang="en-CA" sz="1200" dirty="0">
              <a:solidFill>
                <a:srgbClr val="0072CE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B0D4D1-E837-FA13-9D24-CA6220D1B521}"/>
              </a:ext>
            </a:extLst>
          </p:cNvPr>
          <p:cNvSpPr txBox="1"/>
          <p:nvPr/>
        </p:nvSpPr>
        <p:spPr>
          <a:xfrm>
            <a:off x="2123747" y="1687744"/>
            <a:ext cx="1109306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CA" sz="1200" b="1" dirty="0" err="1">
                <a:effectLst/>
                <a:latin typeface="Arial" panose="020B0604020202020204" pitchFamily="34" charset="0"/>
              </a:rPr>
              <a:t>Scénario</a:t>
            </a:r>
            <a:r>
              <a:rPr lang="en-CA" sz="1200" b="1" dirty="0">
                <a:effectLst/>
                <a:latin typeface="Arial" panose="020B0604020202020204" pitchFamily="34" charset="0"/>
              </a:rPr>
              <a:t> 2 : </a:t>
            </a:r>
            <a:br>
              <a:rPr lang="en-CA" sz="1200" dirty="0">
                <a:effectLst/>
                <a:latin typeface="Arial" panose="020B0604020202020204" pitchFamily="34" charset="0"/>
              </a:rPr>
            </a:br>
            <a:r>
              <a:rPr lang="en-CA" sz="1200" dirty="0">
                <a:effectLst/>
                <a:latin typeface="Arial" panose="020B0604020202020204" pitchFamily="34" charset="0"/>
              </a:rPr>
              <a:t>Ton frère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ou</a:t>
            </a:r>
            <a:r>
              <a:rPr lang="en-CA" sz="1200" dirty="0">
                <a:effectLst/>
                <a:latin typeface="Arial" panose="020B0604020202020204" pitchFamily="34" charset="0"/>
              </a:rPr>
              <a:t> ta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sœur</a:t>
            </a:r>
            <a:r>
              <a:rPr lang="en-CA" sz="1200" dirty="0">
                <a:effectLst/>
                <a:latin typeface="Arial" panose="020B0604020202020204" pitchFamily="34" charset="0"/>
              </a:rPr>
              <a:t>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regarde</a:t>
            </a:r>
            <a:r>
              <a:rPr lang="en-CA" sz="1200" dirty="0">
                <a:effectLst/>
                <a:latin typeface="Arial" panose="020B0604020202020204" pitchFamily="34" charset="0"/>
              </a:rPr>
              <a:t> les photos sur ton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téléphone</a:t>
            </a:r>
            <a:r>
              <a:rPr lang="en-CA" sz="1200" dirty="0">
                <a:effectLst/>
                <a:latin typeface="Arial" panose="020B0604020202020204" pitchFamily="34" charset="0"/>
              </a:rPr>
              <a:t> :</a:t>
            </a:r>
          </a:p>
          <a:p>
            <a:endParaRPr lang="en-CA" sz="1200" dirty="0">
              <a:effectLst/>
              <a:latin typeface="Arial" panose="020B0604020202020204" pitchFamily="34" charset="0"/>
            </a:endParaRPr>
          </a:p>
          <a:p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A : 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Ce jean met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tes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jambes </a:t>
            </a:r>
            <a:br>
              <a:rPr lang="en-CA" sz="1200" i="1" dirty="0">
                <a:effectLst/>
                <a:latin typeface="Arial" panose="020B0604020202020204" pitchFamily="34" charset="0"/>
              </a:rPr>
            </a:br>
            <a:r>
              <a:rPr lang="en-CA" sz="1200" i="1" dirty="0" err="1">
                <a:effectLst/>
                <a:latin typeface="Arial" panose="020B0604020202020204" pitchFamily="34" charset="0"/>
              </a:rPr>
              <a:t>en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valeur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sur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cette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photo!</a:t>
            </a:r>
          </a:p>
          <a:p>
            <a:endParaRPr lang="en-CA" sz="1200" dirty="0">
              <a:effectLst/>
              <a:latin typeface="Arial" panose="020B0604020202020204" pitchFamily="34" charset="0"/>
            </a:endParaRPr>
          </a:p>
          <a:p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La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</a:b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B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répond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...</a:t>
            </a:r>
            <a:endParaRPr lang="en-CA" sz="1200" dirty="0">
              <a:solidFill>
                <a:srgbClr val="0072CE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63294A6-826A-FEF0-7949-83543E6C7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8481" y="3524793"/>
            <a:ext cx="1291861" cy="12686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C2EB69-008C-93D3-A893-83957A8FEFB3}"/>
              </a:ext>
            </a:extLst>
          </p:cNvPr>
          <p:cNvSpPr txBox="1"/>
          <p:nvPr/>
        </p:nvSpPr>
        <p:spPr>
          <a:xfrm>
            <a:off x="3483424" y="1687744"/>
            <a:ext cx="1393371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CA" sz="1200" b="1" dirty="0" err="1">
                <a:effectLst/>
                <a:latin typeface="Arial" panose="020B0604020202020204" pitchFamily="34" charset="0"/>
              </a:rPr>
              <a:t>Scénario</a:t>
            </a:r>
            <a:r>
              <a:rPr lang="en-CA" sz="1200" b="1" dirty="0">
                <a:effectLst/>
                <a:latin typeface="Arial" panose="020B0604020202020204" pitchFamily="34" charset="0"/>
              </a:rPr>
              <a:t> 3 : </a:t>
            </a:r>
            <a:br>
              <a:rPr lang="en-CA" sz="1200" dirty="0">
                <a:effectLst/>
                <a:latin typeface="Arial" panose="020B0604020202020204" pitchFamily="34" charset="0"/>
              </a:rPr>
            </a:br>
            <a:r>
              <a:rPr lang="en-CA" sz="1200" dirty="0">
                <a:effectLst/>
                <a:latin typeface="Arial" panose="020B0604020202020204" pitchFamily="34" charset="0"/>
              </a:rPr>
              <a:t>Tu es avec des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amis</a:t>
            </a:r>
            <a:r>
              <a:rPr lang="en-CA" sz="1200" dirty="0">
                <a:effectLst/>
                <a:latin typeface="Arial" panose="020B0604020202020204" pitchFamily="34" charset="0"/>
              </a:rPr>
              <a:t> et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tu</a:t>
            </a:r>
            <a:r>
              <a:rPr lang="en-CA" sz="1200" dirty="0">
                <a:effectLst/>
                <a:latin typeface="Arial" panose="020B0604020202020204" pitchFamily="34" charset="0"/>
              </a:rPr>
              <a:t>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vois</a:t>
            </a:r>
            <a:r>
              <a:rPr lang="en-CA" sz="1200" dirty="0">
                <a:effectLst/>
                <a:latin typeface="Arial" panose="020B0604020202020204" pitchFamily="34" charset="0"/>
              </a:rPr>
              <a:t>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une</a:t>
            </a:r>
            <a:r>
              <a:rPr lang="en-CA" sz="1200" dirty="0">
                <a:effectLst/>
                <a:latin typeface="Arial" panose="020B0604020202020204" pitchFamily="34" charset="0"/>
              </a:rPr>
              <a:t> fille </a:t>
            </a:r>
            <a:br>
              <a:rPr lang="en-CA" sz="1200" dirty="0">
                <a:effectLst/>
                <a:latin typeface="Arial" panose="020B0604020202020204" pitchFamily="34" charset="0"/>
              </a:rPr>
            </a:br>
            <a:r>
              <a:rPr lang="en-CA" sz="1200" dirty="0">
                <a:effectLst/>
                <a:latin typeface="Arial" panose="020B0604020202020204" pitchFamily="34" charset="0"/>
              </a:rPr>
              <a:t>de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l’école</a:t>
            </a:r>
            <a:r>
              <a:rPr lang="en-CA" sz="1200" dirty="0">
                <a:effectLst/>
                <a:latin typeface="Arial" panose="020B0604020202020204" pitchFamily="34" charset="0"/>
              </a:rPr>
              <a:t> qui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marche</a:t>
            </a:r>
            <a:r>
              <a:rPr lang="en-CA" sz="1200" dirty="0">
                <a:effectLst/>
                <a:latin typeface="Arial" panose="020B0604020202020204" pitchFamily="34" charset="0"/>
              </a:rPr>
              <a:t> dans la rue :</a:t>
            </a:r>
          </a:p>
          <a:p>
            <a:endParaRPr lang="en-CA" sz="1200" dirty="0">
              <a:effectLst/>
              <a:latin typeface="Arial" panose="020B0604020202020204" pitchFamily="34" charset="0"/>
            </a:endParaRPr>
          </a:p>
          <a:p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A : 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Elle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n’a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tellement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pas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une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belle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peau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! Elle ne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connaît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pas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ça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, le maquillage?</a:t>
            </a:r>
          </a:p>
          <a:p>
            <a:endParaRPr lang="en-CA" sz="1200" dirty="0">
              <a:effectLst/>
              <a:latin typeface="Arial" panose="020B0604020202020204" pitchFamily="34" charset="0"/>
            </a:endParaRPr>
          </a:p>
          <a:p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La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</a:b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B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répond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...</a:t>
            </a:r>
            <a:endParaRPr lang="en-CA" sz="1200" dirty="0">
              <a:solidFill>
                <a:srgbClr val="0072CE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8E93CD-95B6-4D03-1C97-17ED65FD0DC9}"/>
              </a:ext>
            </a:extLst>
          </p:cNvPr>
          <p:cNvSpPr txBox="1"/>
          <p:nvPr/>
        </p:nvSpPr>
        <p:spPr>
          <a:xfrm>
            <a:off x="5127169" y="1687744"/>
            <a:ext cx="1144197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CA" sz="1200" b="1" dirty="0" err="1">
                <a:effectLst/>
                <a:latin typeface="Arial" panose="020B0604020202020204" pitchFamily="34" charset="0"/>
              </a:rPr>
              <a:t>Scénario</a:t>
            </a:r>
            <a:r>
              <a:rPr lang="en-CA" sz="1200" b="1" dirty="0">
                <a:effectLst/>
                <a:latin typeface="Arial" panose="020B0604020202020204" pitchFamily="34" charset="0"/>
              </a:rPr>
              <a:t> 4 : </a:t>
            </a:r>
            <a:br>
              <a:rPr lang="en-CA" sz="1200" dirty="0">
                <a:effectLst/>
                <a:latin typeface="Arial" panose="020B0604020202020204" pitchFamily="34" charset="0"/>
              </a:rPr>
            </a:br>
            <a:r>
              <a:rPr lang="en-CA" sz="1200" dirty="0">
                <a:effectLst/>
                <a:latin typeface="Arial" panose="020B0604020202020204" pitchFamily="34" charset="0"/>
              </a:rPr>
              <a:t>Tu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te</a:t>
            </a:r>
            <a:r>
              <a:rPr lang="en-CA" sz="1200" dirty="0">
                <a:effectLst/>
                <a:latin typeface="Arial" panose="020B0604020202020204" pitchFamily="34" charset="0"/>
              </a:rPr>
              <a:t> changes pour le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cours</a:t>
            </a:r>
            <a:r>
              <a:rPr lang="en-CA" sz="1200" dirty="0">
                <a:effectLst/>
                <a:latin typeface="Arial" panose="020B0604020202020204" pitchFamily="34" charset="0"/>
              </a:rPr>
              <a:t> </a:t>
            </a:r>
            <a:br>
              <a:rPr lang="en-CA" sz="1200" dirty="0">
                <a:effectLst/>
                <a:latin typeface="Arial" panose="020B0604020202020204" pitchFamily="34" charset="0"/>
              </a:rPr>
            </a:br>
            <a:r>
              <a:rPr lang="en-CA" sz="1200" dirty="0" err="1">
                <a:effectLst/>
                <a:latin typeface="Arial" panose="020B0604020202020204" pitchFamily="34" charset="0"/>
              </a:rPr>
              <a:t>d’éducation</a:t>
            </a:r>
            <a:r>
              <a:rPr lang="en-CA" sz="1200" dirty="0">
                <a:effectLst/>
                <a:latin typeface="Arial" panose="020B0604020202020204" pitchFamily="34" charset="0"/>
              </a:rPr>
              <a:t> physique :</a:t>
            </a:r>
          </a:p>
          <a:p>
            <a:endParaRPr lang="en-CA" sz="1200" dirty="0">
              <a:effectLst/>
              <a:latin typeface="Arial" panose="020B0604020202020204" pitchFamily="34" charset="0"/>
            </a:endParaRPr>
          </a:p>
          <a:p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A :</a:t>
            </a:r>
            <a:r>
              <a:rPr lang="en-CA" sz="1200" b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Wow,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tu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as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l’air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tellement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[mince/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en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forme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]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maintenant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! </a:t>
            </a:r>
          </a:p>
          <a:p>
            <a:endParaRPr lang="en-CA" sz="1200" dirty="0">
              <a:effectLst/>
              <a:latin typeface="Arial" panose="020B0604020202020204" pitchFamily="34" charset="0"/>
            </a:endParaRPr>
          </a:p>
          <a:p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La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</a:b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B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répond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...</a:t>
            </a:r>
            <a:endParaRPr lang="en-CA" sz="1200" dirty="0">
              <a:solidFill>
                <a:srgbClr val="0072CE"/>
              </a:solidFill>
              <a:effectLst/>
              <a:latin typeface="Arial" panose="020B0604020202020204" pitchFamily="34" charset="0"/>
            </a:endParaRPr>
          </a:p>
          <a:p>
            <a:br>
              <a:rPr lang="en-CA" sz="1200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</a:br>
            <a:endParaRPr lang="en-CA" sz="1200" dirty="0">
              <a:solidFill>
                <a:srgbClr val="0072CE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098313-1071-2496-C9C9-9902016BC916}"/>
              </a:ext>
            </a:extLst>
          </p:cNvPr>
          <p:cNvSpPr txBox="1"/>
          <p:nvPr/>
        </p:nvSpPr>
        <p:spPr>
          <a:xfrm>
            <a:off x="6517373" y="1687744"/>
            <a:ext cx="1908168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CA" sz="1200" b="1" dirty="0" err="1">
                <a:effectLst/>
                <a:latin typeface="Arial" panose="020B0604020202020204" pitchFamily="34" charset="0"/>
              </a:rPr>
              <a:t>Scénario</a:t>
            </a:r>
            <a:r>
              <a:rPr lang="en-CA" sz="1200" b="1" dirty="0">
                <a:effectLst/>
                <a:latin typeface="Arial" panose="020B0604020202020204" pitchFamily="34" charset="0"/>
              </a:rPr>
              <a:t> 5 : </a:t>
            </a:r>
            <a:br>
              <a:rPr lang="en-CA" sz="1200" dirty="0">
                <a:effectLst/>
                <a:latin typeface="Arial" panose="020B0604020202020204" pitchFamily="34" charset="0"/>
              </a:rPr>
            </a:br>
            <a:r>
              <a:rPr lang="en-CA" sz="1200" dirty="0">
                <a:effectLst/>
                <a:latin typeface="Arial" panose="020B0604020202020204" pitchFamily="34" charset="0"/>
              </a:rPr>
              <a:t>Ton cousin partage la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dernière</a:t>
            </a:r>
            <a:r>
              <a:rPr lang="en-CA" sz="1200" dirty="0">
                <a:effectLst/>
                <a:latin typeface="Arial" panose="020B0604020202020204" pitchFamily="34" charset="0"/>
              </a:rPr>
              <a:t>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astuce</a:t>
            </a:r>
            <a:r>
              <a:rPr lang="en-CA" sz="1200" dirty="0">
                <a:effectLst/>
                <a:latin typeface="Arial" panose="020B0604020202020204" pitchFamily="34" charset="0"/>
              </a:rPr>
              <a:t> [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beauté</a:t>
            </a:r>
            <a:r>
              <a:rPr lang="en-CA" sz="1200" dirty="0">
                <a:effectLst/>
                <a:latin typeface="Arial" panose="020B0604020202020204" pitchFamily="34" charset="0"/>
              </a:rPr>
              <a:t>/éclaircissement de la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peau</a:t>
            </a:r>
            <a:r>
              <a:rPr lang="en-CA" sz="1200" dirty="0">
                <a:effectLst/>
                <a:latin typeface="Arial" panose="020B0604020202020204" pitchFamily="34" charset="0"/>
              </a:rPr>
              <a:t>]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en</a:t>
            </a:r>
            <a:r>
              <a:rPr lang="en-CA" sz="1200" dirty="0">
                <a:effectLst/>
                <a:latin typeface="Arial" panose="020B0604020202020204" pitchFamily="34" charset="0"/>
              </a:rPr>
              <a:t> vogue sur les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médias</a:t>
            </a:r>
            <a:r>
              <a:rPr lang="en-CA" sz="1200" dirty="0">
                <a:effectLst/>
                <a:latin typeface="Arial" panose="020B0604020202020204" pitchFamily="34" charset="0"/>
              </a:rPr>
              <a:t> </a:t>
            </a:r>
            <a:r>
              <a:rPr lang="en-CA" sz="1200" dirty="0" err="1">
                <a:effectLst/>
                <a:latin typeface="Arial" panose="020B0604020202020204" pitchFamily="34" charset="0"/>
              </a:rPr>
              <a:t>sociaux</a:t>
            </a:r>
            <a:r>
              <a:rPr lang="en-CA" sz="1200" dirty="0">
                <a:effectLst/>
                <a:latin typeface="Arial" panose="020B0604020202020204" pitchFamily="34" charset="0"/>
              </a:rPr>
              <a:t> :</a:t>
            </a:r>
          </a:p>
          <a:p>
            <a:endParaRPr lang="en-CA" sz="1200" dirty="0">
              <a:effectLst/>
              <a:latin typeface="Arial" panose="020B0604020202020204" pitchFamily="34" charset="0"/>
            </a:endParaRPr>
          </a:p>
          <a:p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A :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Ça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marche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 </a:t>
            </a:r>
            <a:r>
              <a:rPr lang="en-CA" sz="1200" i="1" dirty="0" err="1">
                <a:effectLst/>
                <a:latin typeface="Arial" panose="020B0604020202020204" pitchFamily="34" charset="0"/>
              </a:rPr>
              <a:t>vraiment</a:t>
            </a:r>
            <a:r>
              <a:rPr lang="en-CA" sz="1200" i="1" dirty="0">
                <a:effectLst/>
                <a:latin typeface="Arial" panose="020B0604020202020204" pitchFamily="34" charset="0"/>
              </a:rPr>
              <a:t>!</a:t>
            </a:r>
          </a:p>
          <a:p>
            <a:endParaRPr lang="en-CA" sz="1200" dirty="0">
              <a:effectLst/>
              <a:latin typeface="Arial" panose="020B0604020202020204" pitchFamily="34" charset="0"/>
            </a:endParaRPr>
          </a:p>
          <a:p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La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personne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</a:b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B </a:t>
            </a:r>
            <a:r>
              <a:rPr lang="en-CA" sz="1200" b="1" dirty="0" err="1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répond</a:t>
            </a:r>
            <a:r>
              <a:rPr lang="en-CA" sz="1200" b="1" dirty="0">
                <a:solidFill>
                  <a:srgbClr val="0072CE"/>
                </a:solidFill>
                <a:effectLst/>
                <a:latin typeface="Arial" panose="020B0604020202020204" pitchFamily="34" charset="0"/>
              </a:rPr>
              <a:t>...</a:t>
            </a:r>
            <a:endParaRPr lang="en-CA" sz="1200" dirty="0">
              <a:solidFill>
                <a:srgbClr val="0072CE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3107A34-2C59-F610-8BC4-548D1A001EE8}"/>
              </a:ext>
            </a:extLst>
          </p:cNvPr>
          <p:cNvCxnSpPr>
            <a:cxnSpLocks/>
          </p:cNvCxnSpPr>
          <p:nvPr/>
        </p:nvCxnSpPr>
        <p:spPr>
          <a:xfrm>
            <a:off x="1962638" y="1665971"/>
            <a:ext cx="0" cy="2601229"/>
          </a:xfrm>
          <a:prstGeom prst="line">
            <a:avLst/>
          </a:prstGeom>
          <a:ln w="19050">
            <a:solidFill>
              <a:srgbClr val="0072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5991213-45DD-C969-C6D0-ED0CAF604DD1}"/>
              </a:ext>
            </a:extLst>
          </p:cNvPr>
          <p:cNvCxnSpPr>
            <a:cxnSpLocks/>
          </p:cNvCxnSpPr>
          <p:nvPr/>
        </p:nvCxnSpPr>
        <p:spPr>
          <a:xfrm>
            <a:off x="3344998" y="1665971"/>
            <a:ext cx="0" cy="2601229"/>
          </a:xfrm>
          <a:prstGeom prst="line">
            <a:avLst/>
          </a:prstGeom>
          <a:ln w="19050">
            <a:solidFill>
              <a:srgbClr val="0072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6C856B4-8A8B-5E7D-4049-EFA5640EA068}"/>
              </a:ext>
            </a:extLst>
          </p:cNvPr>
          <p:cNvCxnSpPr>
            <a:cxnSpLocks/>
          </p:cNvCxnSpPr>
          <p:nvPr/>
        </p:nvCxnSpPr>
        <p:spPr>
          <a:xfrm>
            <a:off x="4980032" y="1665971"/>
            <a:ext cx="0" cy="2601229"/>
          </a:xfrm>
          <a:prstGeom prst="line">
            <a:avLst/>
          </a:prstGeom>
          <a:ln w="19050">
            <a:solidFill>
              <a:srgbClr val="0072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0368295-D3EE-3A04-C54F-50A069B2C044}"/>
              </a:ext>
            </a:extLst>
          </p:cNvPr>
          <p:cNvCxnSpPr>
            <a:cxnSpLocks/>
          </p:cNvCxnSpPr>
          <p:nvPr/>
        </p:nvCxnSpPr>
        <p:spPr>
          <a:xfrm>
            <a:off x="6371514" y="1665971"/>
            <a:ext cx="0" cy="2601229"/>
          </a:xfrm>
          <a:prstGeom prst="line">
            <a:avLst/>
          </a:prstGeom>
          <a:ln w="19050">
            <a:solidFill>
              <a:srgbClr val="0072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419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DC5B9158-C378-914E-30F9-9565D5BF8DE6}"/>
              </a:ext>
            </a:extLst>
          </p:cNvPr>
          <p:cNvSpPr txBox="1"/>
          <p:nvPr/>
        </p:nvSpPr>
        <p:spPr>
          <a:xfrm>
            <a:off x="970711" y="594572"/>
            <a:ext cx="377546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allez-vous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devenir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des champion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ne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)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 de la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confiance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corporelle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GB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3" name="Picture 2" descr="A person and person jumping&#10;&#10;Description automatically generated with medium confidence">
            <a:extLst>
              <a:ext uri="{FF2B5EF4-FFF2-40B4-BE49-F238E27FC236}">
                <a16:creationId xmlns:a16="http://schemas.microsoft.com/office/drawing/2014/main" id="{947CE6B5-3601-C479-2815-83872E0359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4" r="34722"/>
          <a:stretch/>
        </p:blipFill>
        <p:spPr>
          <a:xfrm>
            <a:off x="4538154" y="404701"/>
            <a:ext cx="3001585" cy="4385433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11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73A32CDC-5955-490F-6732-AF9A320B8935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8AC208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7AFB704-C126-8B12-8BF3-4577039B2228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Donut 3">
            <a:extLst>
              <a:ext uri="{FF2B5EF4-FFF2-40B4-BE49-F238E27FC236}">
                <a16:creationId xmlns:a16="http://schemas.microsoft.com/office/drawing/2014/main" id="{C243C385-3272-C4DF-56AB-6AA793399779}"/>
              </a:ext>
            </a:extLst>
          </p:cNvPr>
          <p:cNvSpPr/>
          <p:nvPr/>
        </p:nvSpPr>
        <p:spPr>
          <a:xfrm rot="5400000">
            <a:off x="2858311" y="4214192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70C5A85-6324-C116-206D-C899740DAC63}"/>
              </a:ext>
            </a:extLst>
          </p:cNvPr>
          <p:cNvGrpSpPr/>
          <p:nvPr/>
        </p:nvGrpSpPr>
        <p:grpSpPr>
          <a:xfrm>
            <a:off x="7963284" y="2495159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F73751E-D081-3B34-92CD-CC7069470FAD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8A9EB30-08EB-1333-608F-4D2B755DA5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Donut 3">
            <a:extLst>
              <a:ext uri="{FF2B5EF4-FFF2-40B4-BE49-F238E27FC236}">
                <a16:creationId xmlns:a16="http://schemas.microsoft.com/office/drawing/2014/main" id="{D770741F-E93A-F5F6-98C4-1696B9D1A472}"/>
              </a:ext>
            </a:extLst>
          </p:cNvPr>
          <p:cNvSpPr/>
          <p:nvPr/>
        </p:nvSpPr>
        <p:spPr>
          <a:xfrm rot="5400000">
            <a:off x="8126335" y="65007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Plus 27">
            <a:extLst>
              <a:ext uri="{FF2B5EF4-FFF2-40B4-BE49-F238E27FC236}">
                <a16:creationId xmlns:a16="http://schemas.microsoft.com/office/drawing/2014/main" id="{CBDE37EA-4657-0302-26F6-C7DEC1DBC3C6}"/>
              </a:ext>
            </a:extLst>
          </p:cNvPr>
          <p:cNvSpPr/>
          <p:nvPr/>
        </p:nvSpPr>
        <p:spPr>
          <a:xfrm>
            <a:off x="4096317" y="3542068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C6AB3D1-CD16-5782-B649-2EA058F65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11" y="-2010166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9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D433A830-43A1-02D5-255E-5E14C3890C32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3B13BF4D-6BD4-14A6-A195-0B273D877B4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58CAE7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12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appris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aujourd'hui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6837432" y="37772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8314986" y="7989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712695" y="12414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F06C17-D57B-CB8A-E2E8-3D39CFCC28F4}"/>
              </a:ext>
            </a:extLst>
          </p:cNvPr>
          <p:cNvSpPr>
            <a:spLocks noChangeAspect="1"/>
          </p:cNvSpPr>
          <p:nvPr/>
        </p:nvSpPr>
        <p:spPr>
          <a:xfrm>
            <a:off x="1464776" y="2114682"/>
            <a:ext cx="2141945" cy="2141945"/>
          </a:xfrm>
          <a:prstGeom prst="ellipse">
            <a:avLst/>
          </a:prstGeom>
          <a:solidFill>
            <a:srgbClr val="8AC20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297620" y="307534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E09E1E-6294-8950-5EEC-B4FF89D32A5F}"/>
              </a:ext>
            </a:extLst>
          </p:cNvPr>
          <p:cNvSpPr/>
          <p:nvPr/>
        </p:nvSpPr>
        <p:spPr>
          <a:xfrm>
            <a:off x="3436257" y="1792574"/>
            <a:ext cx="2296360" cy="2296360"/>
          </a:xfrm>
          <a:prstGeom prst="ellipse">
            <a:avLst/>
          </a:prstGeom>
          <a:solidFill>
            <a:srgbClr val="58CAE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42973C1-3CFA-D6F6-504F-E06DBEC14E01}"/>
              </a:ext>
            </a:extLst>
          </p:cNvPr>
          <p:cNvSpPr/>
          <p:nvPr/>
        </p:nvSpPr>
        <p:spPr>
          <a:xfrm>
            <a:off x="5880025" y="2097848"/>
            <a:ext cx="2329617" cy="2329617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4F7B92-FC30-9872-0952-FDB8DA5BA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611C0E-3817-0218-AB75-923C5D501094}"/>
              </a:ext>
            </a:extLst>
          </p:cNvPr>
          <p:cNvSpPr txBox="1"/>
          <p:nvPr/>
        </p:nvSpPr>
        <p:spPr>
          <a:xfrm>
            <a:off x="1765514" y="2542258"/>
            <a:ext cx="1619942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Une conversation sur le physique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toute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conversation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propos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1113BA-6183-D376-7E02-41E4B10C527C}"/>
              </a:ext>
            </a:extLst>
          </p:cNvPr>
          <p:cNvSpPr txBox="1"/>
          <p:nvPr/>
        </p:nvSpPr>
        <p:spPr>
          <a:xfrm>
            <a:off x="6215743" y="2743949"/>
            <a:ext cx="166317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conversations sur le physique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peuvent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nuire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estime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soi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4FE25F-F87F-A20E-9500-6A585B7AC6D6}"/>
              </a:ext>
            </a:extLst>
          </p:cNvPr>
          <p:cNvSpPr txBox="1"/>
          <p:nvPr/>
        </p:nvSpPr>
        <p:spPr>
          <a:xfrm>
            <a:off x="3743430" y="2114463"/>
            <a:ext cx="1703698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pouvons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éviter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les conversations sur le physique et nous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concentrer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sur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d’autres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qualités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07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9" grpId="0" animBg="1"/>
      <p:bldP spid="5" grpId="0"/>
      <p:bldP spid="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AFD814F8-59EC-9F18-208A-0E6CFCC4609C}"/>
              </a:ext>
            </a:extLst>
          </p:cNvPr>
          <p:cNvSpPr/>
          <p:nvPr/>
        </p:nvSpPr>
        <p:spPr>
          <a:xfrm>
            <a:off x="3296856" y="563909"/>
            <a:ext cx="6310787" cy="4591798"/>
          </a:xfrm>
          <a:prstGeom prst="triangle">
            <a:avLst>
              <a:gd name="adj" fmla="val 50178"/>
            </a:avLst>
          </a:prstGeom>
          <a:solidFill>
            <a:srgbClr val="8AC208">
              <a:alpha val="2980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13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1743778" y="316443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133392" y="56118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7245350" y="333737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Donut 3">
            <a:extLst>
              <a:ext uri="{FF2B5EF4-FFF2-40B4-BE49-F238E27FC236}">
                <a16:creationId xmlns:a16="http://schemas.microsoft.com/office/drawing/2014/main" id="{43348831-13F9-BD59-ADF6-3261DA4DE147}"/>
              </a:ext>
            </a:extLst>
          </p:cNvPr>
          <p:cNvSpPr/>
          <p:nvPr/>
        </p:nvSpPr>
        <p:spPr>
          <a:xfrm rot="5400000">
            <a:off x="7237873" y="25290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F1A49D-3D1A-309A-1457-932D31429271}"/>
              </a:ext>
            </a:extLst>
          </p:cNvPr>
          <p:cNvGrpSpPr/>
          <p:nvPr/>
        </p:nvGrpSpPr>
        <p:grpSpPr>
          <a:xfrm>
            <a:off x="8026182" y="2923200"/>
            <a:ext cx="219808" cy="204515"/>
            <a:chOff x="5016110" y="4186982"/>
            <a:chExt cx="219808" cy="20451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3D190F-9C0C-3B96-EAC2-3A86F167D27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97B82C-58E9-7524-3B2B-4C8E69DF5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E62E7E-2189-C990-B890-99B10B3C3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" y="2154653"/>
            <a:ext cx="342055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3109-03B8-C576-F0F2-CE312449B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600" y="-1075985"/>
            <a:ext cx="279400" cy="4203700"/>
          </a:xfrm>
          <a:prstGeom prst="rect">
            <a:avLst/>
          </a:prstGeom>
        </p:spPr>
      </p:pic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6952004" y="889482"/>
            <a:ext cx="1559220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CF4D7-B1A1-4C47-15E8-2B9F769F4DB8}"/>
              </a:ext>
            </a:extLst>
          </p:cNvPr>
          <p:cNvSpPr txBox="1"/>
          <p:nvPr/>
        </p:nvSpPr>
        <p:spPr>
          <a:xfrm>
            <a:off x="970712" y="594573"/>
            <a:ext cx="325415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Félicitations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!</a:t>
            </a: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6364A86E-24EB-6A99-3847-9D9CE2747E8E}"/>
              </a:ext>
            </a:extLst>
          </p:cNvPr>
          <p:cNvSpPr/>
          <p:nvPr/>
        </p:nvSpPr>
        <p:spPr>
          <a:xfrm rot="-60000" flipV="1">
            <a:off x="1065091" y="1192955"/>
            <a:ext cx="2880000" cy="45719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Round Diagonal Corner Rectangle 5">
            <a:extLst>
              <a:ext uri="{FF2B5EF4-FFF2-40B4-BE49-F238E27FC236}">
                <a16:creationId xmlns:a16="http://schemas.microsoft.com/office/drawing/2014/main" id="{5206D811-0D39-9731-428A-A85C32C2708E}"/>
              </a:ext>
            </a:extLst>
          </p:cNvPr>
          <p:cNvSpPr/>
          <p:nvPr/>
        </p:nvSpPr>
        <p:spPr>
          <a:xfrm flipH="1">
            <a:off x="2192863" y="1865336"/>
            <a:ext cx="4597401" cy="1648330"/>
          </a:xfrm>
          <a:prstGeom prst="round2Diag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F27281-D590-C998-1CE8-3007D3613612}"/>
              </a:ext>
            </a:extLst>
          </p:cNvPr>
          <p:cNvSpPr txBox="1"/>
          <p:nvPr/>
        </p:nvSpPr>
        <p:spPr>
          <a:xfrm>
            <a:off x="980236" y="4028720"/>
            <a:ext cx="600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Rejoins le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réseau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travers le Canada : 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plancanada.ca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forceinterieure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BF81A4-B43E-6EA9-71F7-1E1D296C8238}"/>
              </a:ext>
            </a:extLst>
          </p:cNvPr>
          <p:cNvSpPr txBox="1"/>
          <p:nvPr/>
        </p:nvSpPr>
        <p:spPr>
          <a:xfrm>
            <a:off x="2378155" y="2064989"/>
            <a:ext cx="431761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venons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terminer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quatrième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cinq formations du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J’ai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»!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appris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faire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mieux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105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38" grpId="0" animBg="1"/>
      <p:bldP spid="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3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appris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2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5880239" y="-299287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D7EF3DB7-DB49-8F80-70B6-42E1756117D8}"/>
              </a:ext>
            </a:extLst>
          </p:cNvPr>
          <p:cNvSpPr/>
          <p:nvPr/>
        </p:nvSpPr>
        <p:spPr>
          <a:xfrm>
            <a:off x="-13447" y="4038498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6E4A8D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AE1E101-3DCA-A389-4668-2C4646715D6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60BDD258-A026-6849-CF3E-F3CBE0DF857A}"/>
              </a:ext>
            </a:extLst>
          </p:cNvPr>
          <p:cNvSpPr/>
          <p:nvPr/>
        </p:nvSpPr>
        <p:spPr>
          <a:xfrm rot="5400000">
            <a:off x="8581402" y="567561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Plus 24">
            <a:extLst>
              <a:ext uri="{FF2B5EF4-FFF2-40B4-BE49-F238E27FC236}">
                <a16:creationId xmlns:a16="http://schemas.microsoft.com/office/drawing/2014/main" id="{349B0D9F-0432-72B9-C1DD-AA73644A607B}"/>
              </a:ext>
            </a:extLst>
          </p:cNvPr>
          <p:cNvSpPr/>
          <p:nvPr/>
        </p:nvSpPr>
        <p:spPr>
          <a:xfrm>
            <a:off x="8606224" y="2456177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FD4456-733D-5309-90B3-93DB74454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0" y="-2171481"/>
            <a:ext cx="342055" cy="51435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BC2E944D-98A8-D542-121B-647900765A14}"/>
              </a:ext>
            </a:extLst>
          </p:cNvPr>
          <p:cNvSpPr txBox="1">
            <a:spLocks/>
          </p:cNvSpPr>
          <p:nvPr/>
        </p:nvSpPr>
        <p:spPr>
          <a:xfrm>
            <a:off x="1030581" y="1541727"/>
            <a:ext cx="3530534" cy="3008499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b="1" dirty="0">
                <a:latin typeface="Poppins" pitchFamily="2" charset="77"/>
                <a:cs typeface="Poppins" pitchFamily="2" charset="77"/>
              </a:rPr>
              <a:t>Affronter les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comparaisons</a:t>
            </a:r>
            <a:endParaRPr lang="en-US" sz="1600" b="1" dirty="0">
              <a:latin typeface="Poppins" pitchFamily="2" charset="77"/>
              <a:cs typeface="Poppins" pitchFamily="2" charset="77"/>
            </a:endParaRP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• Se comparer aux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fréquent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et naturel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• Les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comparaisons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fondées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sur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peuvent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avoir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effets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néfastes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• Nous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pouvons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remettre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question le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processus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comparaison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 Diagonal Corner Rectangle 4">
            <a:extLst>
              <a:ext uri="{FF2B5EF4-FFF2-40B4-BE49-F238E27FC236}">
                <a16:creationId xmlns:a16="http://schemas.microsoft.com/office/drawing/2014/main" id="{2C728DDE-1DED-F321-C9A5-27D7FCAFF2D5}"/>
              </a:ext>
            </a:extLst>
          </p:cNvPr>
          <p:cNvSpPr/>
          <p:nvPr/>
        </p:nvSpPr>
        <p:spPr>
          <a:xfrm rot="5400000">
            <a:off x="4881455" y="1215982"/>
            <a:ext cx="2737462" cy="3389359"/>
          </a:xfrm>
          <a:prstGeom prst="round2DiagRect">
            <a:avLst/>
          </a:prstGeom>
          <a:blipFill dpi="0" rotWithShape="0">
            <a:blip r:embed="rId4"/>
            <a:srcRect/>
            <a:stretch>
              <a:fillRect l="-4390" r="-439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64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6E4A8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3" y="594574"/>
            <a:ext cx="629005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Qu'allons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apprendre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aujourd’hui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3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8107511" y="181768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6311731" y="33379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8643117" y="3895393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D429FA-3230-94A9-3BC4-8E72B0914184}"/>
              </a:ext>
            </a:extLst>
          </p:cNvPr>
          <p:cNvSpPr/>
          <p:nvPr/>
        </p:nvSpPr>
        <p:spPr>
          <a:xfrm>
            <a:off x="4477947" y="1433572"/>
            <a:ext cx="3086742" cy="3086742"/>
          </a:xfrm>
          <a:prstGeom prst="ellipse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3E8A6-7C07-F6B4-F0D9-504B98289D87}"/>
              </a:ext>
            </a:extLst>
          </p:cNvPr>
          <p:cNvSpPr txBox="1"/>
          <p:nvPr/>
        </p:nvSpPr>
        <p:spPr>
          <a:xfrm>
            <a:off x="4477947" y="1924661"/>
            <a:ext cx="308674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N’oubliez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pas </a:t>
            </a:r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notre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b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entente de </a:t>
            </a:r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groupe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!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Poser des questions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Écouter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lorsqu’ils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parlent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Respecter les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différences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Préserver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confidentialité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autant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qu’on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envie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357496D-FB85-B4C5-1A56-59DF2ECF1D2D}"/>
              </a:ext>
            </a:extLst>
          </p:cNvPr>
          <p:cNvSpPr txBox="1">
            <a:spLocks/>
          </p:cNvSpPr>
          <p:nvPr/>
        </p:nvSpPr>
        <p:spPr>
          <a:xfrm>
            <a:off x="986588" y="1992086"/>
            <a:ext cx="2997583" cy="2612571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Introduction aux conversations sur le physique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Exemples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 conversations sur le physique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problèmes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liés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aux conversations sur le physique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Éviter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les conversations sur le physique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818F424-4128-2C6F-A89D-73693A9F4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30973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35219" y="3917025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7880859" y="2516184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7024269" y="74334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073188" y="74162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4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80DFAA4-2F86-89D9-F4EF-0BF4F3F96DF2}"/>
              </a:ext>
            </a:extLst>
          </p:cNvPr>
          <p:cNvSpPr txBox="1"/>
          <p:nvPr/>
        </p:nvSpPr>
        <p:spPr>
          <a:xfrm>
            <a:off x="970712" y="594574"/>
            <a:ext cx="5144337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parle-t-on de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l'apparence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52F74EF-F794-5637-6D25-07271BAD4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1518160" y="1095151"/>
            <a:ext cx="3406482" cy="316670"/>
          </a:xfrm>
          <a:prstGeom prst="rect">
            <a:avLst/>
          </a:prstGeom>
        </p:spPr>
      </p:pic>
      <p:sp>
        <p:nvSpPr>
          <p:cNvPr id="3" name="Round Diagonal Corner Rectangle 2">
            <a:extLst>
              <a:ext uri="{FF2B5EF4-FFF2-40B4-BE49-F238E27FC236}">
                <a16:creationId xmlns:a16="http://schemas.microsoft.com/office/drawing/2014/main" id="{88247616-E493-65A5-50C1-29D0BF4A9B76}"/>
              </a:ext>
            </a:extLst>
          </p:cNvPr>
          <p:cNvSpPr/>
          <p:nvPr/>
        </p:nvSpPr>
        <p:spPr>
          <a:xfrm rot="5400000">
            <a:off x="5028923" y="1908470"/>
            <a:ext cx="3006995" cy="2273916"/>
          </a:xfrm>
          <a:prstGeom prst="round2DiagRect">
            <a:avLst/>
          </a:prstGeom>
          <a:blipFill dpi="0" rotWithShape="0">
            <a:blip r:embed="rId4"/>
            <a:srcRect/>
            <a:stretch>
              <a:fillRect l="130" t="-7466" r="130" b="-746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4AA5AC-8A95-D640-1072-D75940E2846F}"/>
              </a:ext>
            </a:extLst>
          </p:cNvPr>
          <p:cNvSpPr/>
          <p:nvPr/>
        </p:nvSpPr>
        <p:spPr>
          <a:xfrm>
            <a:off x="982905" y="2180981"/>
            <a:ext cx="4329324" cy="1826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00" indent="-126000" fontAlgn="base">
              <a:spcAft>
                <a:spcPts val="1000"/>
              </a:spcAft>
              <a:buClr>
                <a:schemeClr val="accent2"/>
              </a:buClr>
            </a:pP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• Nous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complimentons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l’apparence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des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autres</a:t>
            </a:r>
            <a:endParaRPr lang="en-CA" sz="1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26000" indent="-126000" fontAlgn="base">
              <a:spcAft>
                <a:spcPts val="1000"/>
              </a:spcAft>
              <a:buClr>
                <a:schemeClr val="accent2"/>
              </a:buClr>
            </a:pP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• Nous nous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moquons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des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autres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en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fonction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de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leur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apparence</a:t>
            </a:r>
            <a:endParaRPr lang="en-CA" sz="1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26000" indent="-126000" fontAlgn="base">
              <a:spcAft>
                <a:spcPts val="1000"/>
              </a:spcAft>
              <a:buClr>
                <a:schemeClr val="accent2"/>
              </a:buClr>
            </a:pP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• Nous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passons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des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commentaires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sur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notre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propre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apparence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(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à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nous-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mêmes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et aux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autres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5846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3338505"/>
            <a:ext cx="9157965" cy="1852426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7" name="Picture 26" descr="A picture containing person, indoor, preparing&#10;&#10;Description automatically generated">
            <a:extLst>
              <a:ext uri="{FF2B5EF4-FFF2-40B4-BE49-F238E27FC236}">
                <a16:creationId xmlns:a16="http://schemas.microsoft.com/office/drawing/2014/main" id="{0F7CEACB-A209-B4AD-95C4-59462508A6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6" r="16123"/>
          <a:stretch/>
        </p:blipFill>
        <p:spPr>
          <a:xfrm>
            <a:off x="1091331" y="2138723"/>
            <a:ext cx="1229933" cy="114893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463941"/>
            <a:ext cx="6986746" cy="1028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8000"/>
              </a:lnSpc>
            </a:pP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Qu’est-ce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qu’une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conversation sur le physique?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8296204" y="1250665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296204" y="3549407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7393781" y="368218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7989914" y="-546462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2CB31F-3586-FC5F-F7C9-1D0336A76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2" y="-2372590"/>
            <a:ext cx="342055" cy="5143500"/>
          </a:xfrm>
          <a:prstGeom prst="rect">
            <a:avLst/>
          </a:prstGeom>
        </p:spPr>
      </p:pic>
      <p:sp>
        <p:nvSpPr>
          <p:cNvPr id="6" name="Round Single Corner Rectangle 5">
            <a:extLst>
              <a:ext uri="{FF2B5EF4-FFF2-40B4-BE49-F238E27FC236}">
                <a16:creationId xmlns:a16="http://schemas.microsoft.com/office/drawing/2014/main" id="{592F8F32-B72E-B210-8472-9B0455B55090}"/>
              </a:ext>
            </a:extLst>
          </p:cNvPr>
          <p:cNvSpPr/>
          <p:nvPr/>
        </p:nvSpPr>
        <p:spPr>
          <a:xfrm flipH="1">
            <a:off x="3758182" y="2149303"/>
            <a:ext cx="1375200" cy="1148663"/>
          </a:xfrm>
          <a:prstGeom prst="round1Rect">
            <a:avLst/>
          </a:prstGeom>
          <a:blipFill dpi="0" rotWithShape="0">
            <a:blip r:embed="rId5"/>
            <a:srcRect/>
            <a:stretch>
              <a:fillRect l="-16728" t="-344" r="-16780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7378EE0F-9B40-7FA3-CE26-171D649823A3}"/>
              </a:ext>
            </a:extLst>
          </p:cNvPr>
          <p:cNvSpPr/>
          <p:nvPr/>
        </p:nvSpPr>
        <p:spPr>
          <a:xfrm flipV="1">
            <a:off x="2373018" y="2149302"/>
            <a:ext cx="1345688" cy="1148657"/>
          </a:xfrm>
          <a:prstGeom prst="round1Rect">
            <a:avLst/>
          </a:prstGeom>
          <a:blipFill dpi="0" rotWithShape="0">
            <a:blip r:embed="rId6"/>
            <a:srcRect/>
            <a:stretch>
              <a:fillRect l="-829" t="-14249" r="-829" b="-1424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40D9AF6C-62D8-0EE9-4BC2-F4AB2D8B25CB}"/>
              </a:ext>
            </a:extLst>
          </p:cNvPr>
          <p:cNvSpPr>
            <a:spLocks/>
          </p:cNvSpPr>
          <p:nvPr/>
        </p:nvSpPr>
        <p:spPr>
          <a:xfrm flipV="1">
            <a:off x="2373018" y="3356012"/>
            <a:ext cx="2770329" cy="1148658"/>
          </a:xfrm>
          <a:prstGeom prst="round1Rect">
            <a:avLst/>
          </a:prstGeom>
          <a:blipFill dpi="0" rotWithShape="0">
            <a:blip r:embed="rId7"/>
            <a:srcRect/>
            <a:stretch>
              <a:fillRect l="-192" t="-37856" r="-192" b="-4078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Round Single Corner Rectangle 16">
            <a:extLst>
              <a:ext uri="{FF2B5EF4-FFF2-40B4-BE49-F238E27FC236}">
                <a16:creationId xmlns:a16="http://schemas.microsoft.com/office/drawing/2014/main" id="{81A0F0ED-0069-217E-F715-D45EE7B9DEE7}"/>
              </a:ext>
            </a:extLst>
          </p:cNvPr>
          <p:cNvSpPr/>
          <p:nvPr/>
        </p:nvSpPr>
        <p:spPr>
          <a:xfrm flipH="1" flipV="1">
            <a:off x="1089143" y="3356012"/>
            <a:ext cx="1229933" cy="1148658"/>
          </a:xfrm>
          <a:prstGeom prst="round1Rect">
            <a:avLst/>
          </a:prstGeom>
          <a:blipFill dpi="0" rotWithShape="0">
            <a:blip r:embed="rId8"/>
            <a:srcRect/>
            <a:stretch>
              <a:fillRect l="-18784" t="-344" r="-18784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Round Single Corner Rectangle 17">
            <a:extLst>
              <a:ext uri="{FF2B5EF4-FFF2-40B4-BE49-F238E27FC236}">
                <a16:creationId xmlns:a16="http://schemas.microsoft.com/office/drawing/2014/main" id="{288E8A1F-8174-6AFC-A3AF-D1BD0A4819E5}"/>
              </a:ext>
            </a:extLst>
          </p:cNvPr>
          <p:cNvSpPr/>
          <p:nvPr/>
        </p:nvSpPr>
        <p:spPr>
          <a:xfrm flipH="1" flipV="1">
            <a:off x="5197289" y="2149301"/>
            <a:ext cx="2770329" cy="2353949"/>
          </a:xfrm>
          <a:prstGeom prst="round1Rect">
            <a:avLst/>
          </a:prstGeom>
          <a:blipFill dpi="0" rotWithShape="0">
            <a:blip r:embed="rId9"/>
            <a:srcRect/>
            <a:stretch>
              <a:fillRect l="-10863" t="-344" r="-15187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554AB6-DA65-6CE5-99FE-0E5A02950507}"/>
              </a:ext>
            </a:extLst>
          </p:cNvPr>
          <p:cNvSpPr/>
          <p:nvPr/>
        </p:nvSpPr>
        <p:spPr>
          <a:xfrm>
            <a:off x="991813" y="1381290"/>
            <a:ext cx="6900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Une conversation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ou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un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commentaire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qui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renforce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et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maintient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la pression et les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idéaux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liés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à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l’apparence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8348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9250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6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09" y="453063"/>
            <a:ext cx="807531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28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utilisons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les conversations sur le physique? </a:t>
            </a:r>
            <a:r>
              <a:rPr lang="en-US" sz="2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(1/3)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8728112" y="1384121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116970" y="189521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71021" y="2930512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Online Media 1" descr="Body Talk Conversations With Friends">
            <a:hlinkClick r:id="" action="ppaction://media"/>
            <a:extLst>
              <a:ext uri="{FF2B5EF4-FFF2-40B4-BE49-F238E27FC236}">
                <a16:creationId xmlns:a16="http://schemas.microsoft.com/office/drawing/2014/main" id="{8F50BA33-4FB6-590E-6F81-9030F420A24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91879" y="1441844"/>
            <a:ext cx="5130800" cy="2898902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20927CD-5B16-7A7B-4FAF-E32F0DF9A014}"/>
              </a:ext>
            </a:extLst>
          </p:cNvPr>
          <p:cNvSpPr txBox="1">
            <a:spLocks/>
          </p:cNvSpPr>
          <p:nvPr/>
        </p:nvSpPr>
        <p:spPr>
          <a:xfrm>
            <a:off x="6348387" y="1679150"/>
            <a:ext cx="2238211" cy="309763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conversation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semble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-t-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bien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intentionnée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néfaste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Selon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, comment </a:t>
            </a:r>
            <a:b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deux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personnes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sentent-elles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par rapport </a:t>
            </a:r>
            <a:b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apparence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terme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, comment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pensez-vous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conversation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va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affecter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sentiments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comportements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b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a trait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apparence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822D76-3D02-AFAB-7599-73FB1CAE3B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2" y="-1507276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18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" name="Online Media 4" descr="Body Talk Conversations with the Team">
            <a:hlinkClick r:id="" action="ppaction://media"/>
            <a:extLst>
              <a:ext uri="{FF2B5EF4-FFF2-40B4-BE49-F238E27FC236}">
                <a16:creationId xmlns:a16="http://schemas.microsoft.com/office/drawing/2014/main" id="{29AD3E1C-6727-387D-5931-5E99DD8E668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87172" y="1434776"/>
            <a:ext cx="5120640" cy="2893162"/>
          </a:xfrm>
          <a:prstGeom prst="rect">
            <a:avLst/>
          </a:prstGeom>
        </p:spPr>
      </p:pic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FFD5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7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7002378" y="6114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116970" y="189521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71021" y="2930512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C11B33-3763-F1DF-74FF-A40C4A36E0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1" y="-2382229"/>
            <a:ext cx="342055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B56D41-1B47-24F0-A8C2-EB4F18FD8313}"/>
              </a:ext>
            </a:extLst>
          </p:cNvPr>
          <p:cNvSpPr txBox="1"/>
          <p:nvPr/>
        </p:nvSpPr>
        <p:spPr>
          <a:xfrm>
            <a:off x="970709" y="453063"/>
            <a:ext cx="807531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28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utilisons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les conversations sur le physique? </a:t>
            </a:r>
            <a:r>
              <a:rPr lang="en-US" sz="2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(2/3)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74BC689-197C-3B99-8C4A-61E0CC3463ED}"/>
              </a:ext>
            </a:extLst>
          </p:cNvPr>
          <p:cNvSpPr txBox="1">
            <a:spLocks/>
          </p:cNvSpPr>
          <p:nvPr/>
        </p:nvSpPr>
        <p:spPr>
          <a:xfrm>
            <a:off x="6348387" y="1679150"/>
            <a:ext cx="2238211" cy="309763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conversation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semble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-t-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bien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intentionnée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néfaste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Selon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, comment </a:t>
            </a:r>
            <a:b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deux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personnes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sentent-elles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par rapport </a:t>
            </a:r>
            <a:b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apparence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terme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, comment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pensez-vous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conversation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va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affecter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sentiments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comportements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b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a trait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apparence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4677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9625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Online Media 1" descr="Body Talk Conversations with the Mirror">
            <a:hlinkClick r:id="" action="ppaction://media"/>
            <a:extLst>
              <a:ext uri="{FF2B5EF4-FFF2-40B4-BE49-F238E27FC236}">
                <a16:creationId xmlns:a16="http://schemas.microsoft.com/office/drawing/2014/main" id="{7A51077D-CB6F-02F1-308E-8C7FDD644C6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97280" y="1434776"/>
            <a:ext cx="5110532" cy="2887451"/>
          </a:xfrm>
          <a:prstGeom prst="rect">
            <a:avLst/>
          </a:prstGeom>
        </p:spPr>
      </p:pic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-14544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8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7002378" y="6114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116970" y="189521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71021" y="2930512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B68E5E-BC9E-03DE-73F4-2428B9E66C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1443739" y="621849"/>
            <a:ext cx="3242386" cy="3014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E6BD7F-7333-0D91-DCF6-5BA72FD18C61}"/>
              </a:ext>
            </a:extLst>
          </p:cNvPr>
          <p:cNvSpPr txBox="1"/>
          <p:nvPr/>
        </p:nvSpPr>
        <p:spPr>
          <a:xfrm>
            <a:off x="970709" y="453063"/>
            <a:ext cx="807531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28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utilisons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les conversations sur le physique? </a:t>
            </a:r>
            <a:r>
              <a:rPr lang="en-US" sz="2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(3/3)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9A73FCE1-836B-E34E-2AED-9ABE901B7CA8}"/>
              </a:ext>
            </a:extLst>
          </p:cNvPr>
          <p:cNvSpPr txBox="1">
            <a:spLocks/>
          </p:cNvSpPr>
          <p:nvPr/>
        </p:nvSpPr>
        <p:spPr>
          <a:xfrm>
            <a:off x="6348387" y="1679150"/>
            <a:ext cx="2238211" cy="309763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conversation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semble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-t-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bien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intentionnée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néfaste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Selon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, comment </a:t>
            </a:r>
            <a:b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deux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personnes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sentent-elles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par rapport </a:t>
            </a:r>
            <a:b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apparence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terme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, comment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pensez-vous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conversation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va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affecter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sentiments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comportements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b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a trait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leur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apparence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3532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2043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" name="Online Media 3" descr="Body Talk Soundtrack To School">
            <a:hlinkClick r:id="" action="ppaction://media"/>
            <a:extLst>
              <a:ext uri="{FF2B5EF4-FFF2-40B4-BE49-F238E27FC236}">
                <a16:creationId xmlns:a16="http://schemas.microsoft.com/office/drawing/2014/main" id="{FE5CEB1A-A571-0FFD-ECBC-CC06394627E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97280" y="1429720"/>
            <a:ext cx="5100323" cy="2881682"/>
          </a:xfrm>
          <a:prstGeom prst="rect">
            <a:avLst/>
          </a:prstGeom>
        </p:spPr>
      </p:pic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376733" y="-249886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4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9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442174"/>
            <a:ext cx="74439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Nous </a:t>
            </a:r>
            <a:r>
              <a:rPr lang="en-US" sz="2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avons</a:t>
            </a:r>
            <a:r>
              <a:rPr lang="en-US" sz="2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tout le temps des conversations sur </a:t>
            </a:r>
            <a:r>
              <a:rPr lang="en-US" sz="2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notre</a:t>
            </a:r>
            <a:r>
              <a:rPr lang="en-US" sz="2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2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apparence</a:t>
            </a:r>
            <a:r>
              <a:rPr lang="en-US" sz="2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physique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7810098" y="1397062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701820" y="1155600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71021" y="2930512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0AFA0909-1A4B-DF0A-8172-881E59A18DAF}"/>
              </a:ext>
            </a:extLst>
          </p:cNvPr>
          <p:cNvSpPr txBox="1">
            <a:spLocks/>
          </p:cNvSpPr>
          <p:nvPr/>
        </p:nvSpPr>
        <p:spPr>
          <a:xfrm>
            <a:off x="6489901" y="2241349"/>
            <a:ext cx="2131585" cy="2134707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 fontAlgn="base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cs typeface="Arial" panose="020B0604020202020204" pitchFamily="34" charset="0"/>
              </a:rPr>
              <a:t>• </a:t>
            </a:r>
            <a:r>
              <a:rPr lang="en-CA" sz="1200" dirty="0" err="1">
                <a:cs typeface="Arial" panose="020B0604020202020204" pitchFamily="34" charset="0"/>
              </a:rPr>
              <a:t>Combien</a:t>
            </a:r>
            <a:r>
              <a:rPr lang="en-CA" sz="1200" dirty="0">
                <a:cs typeface="Arial" panose="020B0604020202020204" pitchFamily="34" charset="0"/>
              </a:rPr>
              <a:t> de </a:t>
            </a:r>
            <a:r>
              <a:rPr lang="en-CA" sz="1200" dirty="0" err="1">
                <a:cs typeface="Arial" panose="020B0604020202020204" pitchFamily="34" charset="0"/>
              </a:rPr>
              <a:t>fois</a:t>
            </a:r>
            <a:r>
              <a:rPr lang="en-CA" sz="1200" dirty="0">
                <a:cs typeface="Arial" panose="020B0604020202020204" pitchFamily="34" charset="0"/>
              </a:rPr>
              <a:t> par jour </a:t>
            </a:r>
            <a:r>
              <a:rPr lang="en-CA" sz="1200" dirty="0" err="1">
                <a:cs typeface="Arial" panose="020B0604020202020204" pitchFamily="34" charset="0"/>
              </a:rPr>
              <a:t>pensez-vous</a:t>
            </a:r>
            <a:r>
              <a:rPr lang="en-CA" sz="1200" dirty="0">
                <a:cs typeface="Arial" panose="020B0604020202020204" pitchFamily="34" charset="0"/>
              </a:rPr>
              <a:t> que des conversations sur le physique </a:t>
            </a:r>
            <a:r>
              <a:rPr lang="en-CA" sz="1200" dirty="0" err="1">
                <a:cs typeface="Arial" panose="020B0604020202020204" pitchFamily="34" charset="0"/>
              </a:rPr>
              <a:t>ont</a:t>
            </a:r>
            <a:r>
              <a:rPr lang="en-CA" sz="1200" dirty="0">
                <a:cs typeface="Arial" panose="020B0604020202020204" pitchFamily="34" charset="0"/>
              </a:rPr>
              <a:t> lieu? </a:t>
            </a:r>
          </a:p>
          <a:p>
            <a:pPr marL="126000" indent="-126000" fontAlgn="base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cs typeface="Arial" panose="020B0604020202020204" pitchFamily="34" charset="0"/>
              </a:rPr>
              <a:t>• </a:t>
            </a:r>
            <a:r>
              <a:rPr lang="en-CA" sz="1200" dirty="0" err="1">
                <a:cs typeface="Arial" panose="020B0604020202020204" pitchFamily="34" charset="0"/>
              </a:rPr>
              <a:t>Quel</a:t>
            </a:r>
            <a:r>
              <a:rPr lang="en-CA" sz="1200" dirty="0">
                <a:cs typeface="Arial" panose="020B0604020202020204" pitchFamily="34" charset="0"/>
              </a:rPr>
              <a:t> </a:t>
            </a:r>
            <a:r>
              <a:rPr lang="en-CA" sz="1200" dirty="0" err="1">
                <a:cs typeface="Arial" panose="020B0604020202020204" pitchFamily="34" charset="0"/>
              </a:rPr>
              <a:t>est</a:t>
            </a:r>
            <a:r>
              <a:rPr lang="en-CA" sz="1200" dirty="0">
                <a:cs typeface="Arial" panose="020B0604020202020204" pitchFamily="34" charset="0"/>
              </a:rPr>
              <a:t> </a:t>
            </a:r>
            <a:r>
              <a:rPr lang="en-CA" sz="1200" dirty="0" err="1">
                <a:cs typeface="Arial" panose="020B0604020202020204" pitchFamily="34" charset="0"/>
              </a:rPr>
              <a:t>l’effet</a:t>
            </a:r>
            <a:r>
              <a:rPr lang="en-CA" sz="1200" dirty="0">
                <a:cs typeface="Arial" panose="020B0604020202020204" pitchFamily="34" charset="0"/>
              </a:rPr>
              <a:t> global de </a:t>
            </a:r>
            <a:r>
              <a:rPr lang="en-CA" sz="1200" dirty="0" err="1">
                <a:cs typeface="Arial" panose="020B0604020202020204" pitchFamily="34" charset="0"/>
              </a:rPr>
              <a:t>toutes</a:t>
            </a:r>
            <a:r>
              <a:rPr lang="en-CA" sz="1200" dirty="0">
                <a:cs typeface="Arial" panose="020B0604020202020204" pitchFamily="34" charset="0"/>
              </a:rPr>
              <a:t> </a:t>
            </a:r>
            <a:r>
              <a:rPr lang="en-CA" sz="1200" dirty="0" err="1">
                <a:cs typeface="Arial" panose="020B0604020202020204" pitchFamily="34" charset="0"/>
              </a:rPr>
              <a:t>ces</a:t>
            </a:r>
            <a:r>
              <a:rPr lang="en-CA" sz="1200" dirty="0">
                <a:cs typeface="Arial" panose="020B0604020202020204" pitchFamily="34" charset="0"/>
              </a:rPr>
              <a:t> conversations </a:t>
            </a:r>
            <a:r>
              <a:rPr lang="en-CA" sz="1200" dirty="0" err="1">
                <a:cs typeface="Arial" panose="020B0604020202020204" pitchFamily="34" charset="0"/>
              </a:rPr>
              <a:t>basées</a:t>
            </a:r>
            <a:r>
              <a:rPr lang="en-CA" sz="1200" dirty="0">
                <a:cs typeface="Arial" panose="020B0604020202020204" pitchFamily="34" charset="0"/>
              </a:rPr>
              <a:t> sur </a:t>
            </a:r>
            <a:r>
              <a:rPr lang="en-CA" sz="1200" dirty="0" err="1">
                <a:cs typeface="Arial" panose="020B0604020202020204" pitchFamily="34" charset="0"/>
              </a:rPr>
              <a:t>l’apparence</a:t>
            </a:r>
            <a:r>
              <a:rPr lang="en-CA" sz="1200" dirty="0">
                <a:cs typeface="Arial" panose="020B0604020202020204" pitchFamily="34" charset="0"/>
              </a:rPr>
              <a:t>? </a:t>
            </a:r>
          </a:p>
          <a:p>
            <a:pPr marL="126000" indent="-126000" fontAlgn="base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cs typeface="Arial" panose="020B0604020202020204" pitchFamily="34" charset="0"/>
              </a:rPr>
              <a:t>• Comment les gens </a:t>
            </a:r>
            <a:r>
              <a:rPr lang="en-CA" sz="1200" dirty="0" err="1">
                <a:cs typeface="Arial" panose="020B0604020202020204" pitchFamily="34" charset="0"/>
              </a:rPr>
              <a:t>peuvent-ils</a:t>
            </a:r>
            <a:r>
              <a:rPr lang="en-CA" sz="1200" dirty="0">
                <a:cs typeface="Arial" panose="020B0604020202020204" pitchFamily="34" charset="0"/>
              </a:rPr>
              <a:t> se </a:t>
            </a:r>
            <a:r>
              <a:rPr lang="en-CA" sz="1200" dirty="0" err="1">
                <a:cs typeface="Arial" panose="020B0604020202020204" pitchFamily="34" charset="0"/>
              </a:rPr>
              <a:t>sentir</a:t>
            </a:r>
            <a:r>
              <a:rPr lang="en-CA" sz="12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B8D73B0-5378-0D6B-F6A8-602C0D0DAD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2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82E5DFEC607E4B9155ABD727AA0436" ma:contentTypeVersion="23" ma:contentTypeDescription="Create a new document." ma:contentTypeScope="" ma:versionID="074a306719c29a1b27f0cd88c416ab5a">
  <xsd:schema xmlns:xsd="http://www.w3.org/2001/XMLSchema" xmlns:xs="http://www.w3.org/2001/XMLSchema" xmlns:p="http://schemas.microsoft.com/office/2006/metadata/properties" xmlns:ns1="http://schemas.microsoft.com/sharepoint/v3" xmlns:ns2="5de95ac2-49e0-4137-9b03-d33fac4e8a99" xmlns:ns3="412343a4-b280-4816-9d8a-65ef34a42753" targetNamespace="http://schemas.microsoft.com/office/2006/metadata/properties" ma:root="true" ma:fieldsID="613f43d7a5bd363842cb54e90af2ec01" ns1:_="" ns2:_="" ns3:_="">
    <xsd:import namespace="http://schemas.microsoft.com/sharepoint/v3"/>
    <xsd:import namespace="5de95ac2-49e0-4137-9b03-d33fac4e8a99"/>
    <xsd:import namespace="412343a4-b280-4816-9d8a-65ef34a427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Workstream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i8qr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95ac2-49e0-4137-9b03-d33fac4e8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Workstream" ma:index="12" nillable="true" ma:displayName="Workstream" ma:format="Dropdown" ma:internalName="Workstream">
      <xsd:simpleType>
        <xsd:restriction base="dms:Choice">
          <xsd:enumeration value="Digital"/>
          <xsd:enumeration value="RFP (M+E, Needs Assessment, Curriculum)"/>
          <xsd:enumeration value="Governance"/>
          <xsd:enumeration value="Status Reports"/>
          <xsd:enumeration value="DSEP Materials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i8qr" ma:index="20" nillable="true" ma:displayName="Description" ma:internalName="i8qr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95af6b3-c6d7-4f50-94db-46e46a7b7b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343a4-b280-4816-9d8a-65ef34a427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06d2e76-0a1d-44bb-9f7e-4ed02de6a06a}" ma:internalName="TaxCatchAll" ma:showField="CatchAllData" ma:web="412343a4-b280-4816-9d8a-65ef34a427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5de95ac2-49e0-4137-9b03-d33fac4e8a99">
      <Terms xmlns="http://schemas.microsoft.com/office/infopath/2007/PartnerControls"/>
    </lcf76f155ced4ddcb4097134ff3c332f>
    <TaxCatchAll xmlns="412343a4-b280-4816-9d8a-65ef34a42753" xsi:nil="true"/>
    <Workstream xmlns="5de95ac2-49e0-4137-9b03-d33fac4e8a99" xsi:nil="true"/>
    <i8qr xmlns="5de95ac2-49e0-4137-9b03-d33fac4e8a99" xsi:nil="true"/>
  </documentManagement>
</p:properties>
</file>

<file path=customXml/itemProps1.xml><?xml version="1.0" encoding="utf-8"?>
<ds:datastoreItem xmlns:ds="http://schemas.openxmlformats.org/officeDocument/2006/customXml" ds:itemID="{517D2B2B-B57F-4098-A47A-5C92756D2B1B}"/>
</file>

<file path=customXml/itemProps2.xml><?xml version="1.0" encoding="utf-8"?>
<ds:datastoreItem xmlns:ds="http://schemas.openxmlformats.org/officeDocument/2006/customXml" ds:itemID="{1E34C245-5967-4CCA-80E4-7452E4EB1E56}"/>
</file>

<file path=customXml/itemProps3.xml><?xml version="1.0" encoding="utf-8"?>
<ds:datastoreItem xmlns:ds="http://schemas.openxmlformats.org/officeDocument/2006/customXml" ds:itemID="{0537E901-153B-4E75-9AE3-AAB9BAD9FA14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1554</TotalTime>
  <Words>924</Words>
  <Application>Microsoft Macintosh PowerPoint</Application>
  <PresentationFormat>On-screen Show (16:9)</PresentationFormat>
  <Paragraphs>115</Paragraphs>
  <Slides>13</Slides>
  <Notes>13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Poppins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Johnson</dc:creator>
  <cp:lastModifiedBy>Kim Johnson</cp:lastModifiedBy>
  <cp:revision>325</cp:revision>
  <dcterms:created xsi:type="dcterms:W3CDTF">2024-03-03T19:11:08Z</dcterms:created>
  <dcterms:modified xsi:type="dcterms:W3CDTF">2024-04-24T19:35:52Z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0x0101002582E5DFEC607E4B9155ABD727AA0436</vt:lpwstr>
  </property>
</Properties>
</file>